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61" r:id="rId2"/>
  </p:sldMasterIdLst>
  <p:notesMasterIdLst>
    <p:notesMasterId r:id="rId25"/>
  </p:notesMasterIdLst>
  <p:handoutMasterIdLst>
    <p:handoutMasterId r:id="rId26"/>
  </p:handoutMasterIdLst>
  <p:sldIdLst>
    <p:sldId id="433" r:id="rId3"/>
    <p:sldId id="297" r:id="rId4"/>
    <p:sldId id="441" r:id="rId5"/>
    <p:sldId id="442" r:id="rId6"/>
    <p:sldId id="457" r:id="rId7"/>
    <p:sldId id="459" r:id="rId8"/>
    <p:sldId id="466" r:id="rId9"/>
    <p:sldId id="469" r:id="rId10"/>
    <p:sldId id="482" r:id="rId11"/>
    <p:sldId id="471" r:id="rId12"/>
    <p:sldId id="475" r:id="rId13"/>
    <p:sldId id="483" r:id="rId14"/>
    <p:sldId id="484" r:id="rId15"/>
    <p:sldId id="485" r:id="rId16"/>
    <p:sldId id="479" r:id="rId17"/>
    <p:sldId id="486" r:id="rId18"/>
    <p:sldId id="481" r:id="rId19"/>
    <p:sldId id="480" r:id="rId20"/>
    <p:sldId id="476" r:id="rId21"/>
    <p:sldId id="487" r:id="rId22"/>
    <p:sldId id="474" r:id="rId23"/>
    <p:sldId id="440" r:id="rId24"/>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BE28"/>
    <a:srgbClr val="7AFA98"/>
    <a:srgbClr val="93FF98"/>
    <a:srgbClr val="000000"/>
    <a:srgbClr val="9F1D45"/>
    <a:srgbClr val="0FF12A"/>
    <a:srgbClr val="64B923"/>
    <a:srgbClr val="11FF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1429" autoAdjust="0"/>
  </p:normalViewPr>
  <p:slideViewPr>
    <p:cSldViewPr snapToGrid="0">
      <p:cViewPr>
        <p:scale>
          <a:sx n="90" d="100"/>
          <a:sy n="90" d="100"/>
        </p:scale>
        <p:origin x="-306" y="-3126"/>
      </p:cViewPr>
      <p:guideLst>
        <p:guide orient="horz" pos="802"/>
        <p:guide pos="394"/>
      </p:guideLst>
    </p:cSldViewPr>
  </p:slideViewPr>
  <p:outlineViewPr>
    <p:cViewPr>
      <p:scale>
        <a:sx n="33" d="100"/>
        <a:sy n="33" d="100"/>
      </p:scale>
      <p:origin x="0" y="5856"/>
    </p:cViewPr>
  </p:outlineViewPr>
  <p:notesTextViewPr>
    <p:cViewPr>
      <p:scale>
        <a:sx n="100" d="100"/>
        <a:sy n="100" d="100"/>
      </p:scale>
      <p:origin x="0" y="0"/>
    </p:cViewPr>
  </p:notesTextViewPr>
  <p:sorterViewPr>
    <p:cViewPr>
      <p:scale>
        <a:sx n="66" d="100"/>
        <a:sy n="66" d="100"/>
      </p:scale>
      <p:origin x="0" y="2706"/>
    </p:cViewPr>
  </p:sorterViewPr>
  <p:notesViewPr>
    <p:cSldViewPr snapToGrid="0">
      <p:cViewPr varScale="1">
        <p:scale>
          <a:sx n="59" d="100"/>
          <a:sy n="59" d="100"/>
        </p:scale>
        <p:origin x="-25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cs-CZ"/>
          </a:p>
        </p:txBody>
      </p:sp>
      <p:sp>
        <p:nvSpPr>
          <p:cNvPr id="163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8466619B-3809-47E1-B431-2B5C660D48E5}" type="datetimeFigureOut">
              <a:rPr lang="cs-CZ"/>
              <a:pPr>
                <a:defRPr/>
              </a:pPr>
              <a:t>7.11.2013</a:t>
            </a:fld>
            <a:endParaRPr lang="cs-CZ" dirty="0"/>
          </a:p>
        </p:txBody>
      </p:sp>
      <p:sp>
        <p:nvSpPr>
          <p:cNvPr id="163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cs-CZ"/>
          </a:p>
        </p:txBody>
      </p:sp>
      <p:sp>
        <p:nvSpPr>
          <p:cNvPr id="163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CF6885B1-8A8D-474D-A3AE-BFB2A618E168}" type="slidenum">
              <a:rPr lang="cs-CZ"/>
              <a:pPr>
                <a:defRPr/>
              </a:pPr>
              <a:t>‹#›</a:t>
            </a:fld>
            <a:endParaRPr lang="cs-CZ" dirty="0"/>
          </a:p>
        </p:txBody>
      </p:sp>
    </p:spTree>
    <p:extLst>
      <p:ext uri="{BB962C8B-B14F-4D97-AF65-F5344CB8AC3E}">
        <p14:creationId xmlns:p14="http://schemas.microsoft.com/office/powerpoint/2010/main" val="2057454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6C6531B-23C5-4059-BE23-CEF4C99A6A4A}" type="datetimeFigureOut">
              <a:rPr lang="cs-CZ"/>
              <a:pPr>
                <a:defRPr/>
              </a:pPr>
              <a:t>7.11.2013</a:t>
            </a:fld>
            <a:endParaRPr lang="cs-CZ" dirty="0"/>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dirty="0" smtClean="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9F95DA7-FA79-4CDF-80D7-6C6A45BBD520}" type="slidenum">
              <a:rPr lang="cs-CZ"/>
              <a:pPr>
                <a:defRPr/>
              </a:pPr>
              <a:t>‹#›</a:t>
            </a:fld>
            <a:endParaRPr lang="cs-CZ" dirty="0"/>
          </a:p>
        </p:txBody>
      </p:sp>
    </p:spTree>
    <p:extLst>
      <p:ext uri="{BB962C8B-B14F-4D97-AF65-F5344CB8AC3E}">
        <p14:creationId xmlns:p14="http://schemas.microsoft.com/office/powerpoint/2010/main" val="2098868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bg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dirty="0" smtClean="0"/>
              <a:t>Klepnutím lze upravit styl předlohy podnadpisů.</a:t>
            </a:r>
            <a:endParaRPr lang="cs-CZ" dirty="0"/>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82B3402B-6F81-4D4A-97FF-5CC0D7749A9D}" type="slidenum">
              <a:rPr lang="cs-CZ"/>
              <a:pPr>
                <a:defRPr/>
              </a:pPr>
              <a:t>‹#›</a:t>
            </a:fld>
            <a:endParaRPr lang="cs-CZ" dirty="0"/>
          </a:p>
        </p:txBody>
      </p:sp>
    </p:spTree>
    <p:extLst>
      <p:ext uri="{BB962C8B-B14F-4D97-AF65-F5344CB8AC3E}">
        <p14:creationId xmlns:p14="http://schemas.microsoft.com/office/powerpoint/2010/main" val="3255024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E8C33B4A-0BFF-4D4D-84FD-A336BC39CDC9}" type="slidenum">
              <a:rPr lang="cs-CZ"/>
              <a:pPr>
                <a:defRPr/>
              </a:pPr>
              <a:t>‹#›</a:t>
            </a:fld>
            <a:endParaRPr lang="cs-CZ" dirty="0"/>
          </a:p>
        </p:txBody>
      </p:sp>
    </p:spTree>
    <p:extLst>
      <p:ext uri="{BB962C8B-B14F-4D97-AF65-F5344CB8AC3E}">
        <p14:creationId xmlns:p14="http://schemas.microsoft.com/office/powerpoint/2010/main" val="428940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B770E374-CE51-42FC-A2ED-0774D3513C0B}" type="slidenum">
              <a:rPr lang="cs-CZ"/>
              <a:pPr>
                <a:defRPr/>
              </a:pPr>
              <a:t>‹#›</a:t>
            </a:fld>
            <a:endParaRPr lang="cs-CZ" dirty="0"/>
          </a:p>
        </p:txBody>
      </p:sp>
    </p:spTree>
    <p:extLst>
      <p:ext uri="{BB962C8B-B14F-4D97-AF65-F5344CB8AC3E}">
        <p14:creationId xmlns:p14="http://schemas.microsoft.com/office/powerpoint/2010/main" val="995918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58000" y="0"/>
            <a:ext cx="2286000" cy="6126163"/>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0" y="0"/>
            <a:ext cx="6705600" cy="61261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E65F5D22-3FFB-4EA2-8138-33C3F0FBDB17}" type="slidenum">
              <a:rPr lang="cs-CZ"/>
              <a:pPr>
                <a:defRPr/>
              </a:pPr>
              <a:t>‹#›</a:t>
            </a:fld>
            <a:endParaRPr lang="cs-CZ" dirty="0"/>
          </a:p>
        </p:txBody>
      </p:sp>
    </p:spTree>
    <p:extLst>
      <p:ext uri="{BB962C8B-B14F-4D97-AF65-F5344CB8AC3E}">
        <p14:creationId xmlns:p14="http://schemas.microsoft.com/office/powerpoint/2010/main" val="4260052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pPr>
              <a:defRPr/>
            </a:pPr>
            <a:fld id="{3EF57150-9EA6-41B7-85D7-5348D1080729}" type="datetimeFigureOut">
              <a:rPr lang="cs-CZ"/>
              <a:pPr>
                <a:defRPr/>
              </a:pPr>
              <a:t>7.11.2013</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EB9446B9-93F6-424B-9294-6FA64FBDD645}" type="slidenum">
              <a:rPr lang="cs-CZ"/>
              <a:pPr>
                <a:defRPr/>
              </a:pPr>
              <a:t>‹#›</a:t>
            </a:fld>
            <a:endParaRPr lang="cs-CZ" dirty="0"/>
          </a:p>
        </p:txBody>
      </p:sp>
    </p:spTree>
    <p:extLst>
      <p:ext uri="{BB962C8B-B14F-4D97-AF65-F5344CB8AC3E}">
        <p14:creationId xmlns:p14="http://schemas.microsoft.com/office/powerpoint/2010/main" val="745851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B0FB9EB6-1B11-4EE2-A214-4136031A2C6D}" type="datetimeFigureOut">
              <a:rPr lang="cs-CZ"/>
              <a:pPr>
                <a:defRPr/>
              </a:pPr>
              <a:t>7.11.2013</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929BD044-AFF5-4891-87E3-A0826E82BFB5}" type="slidenum">
              <a:rPr lang="cs-CZ"/>
              <a:pPr>
                <a:defRPr/>
              </a:pPr>
              <a:t>‹#›</a:t>
            </a:fld>
            <a:endParaRPr lang="cs-CZ" dirty="0"/>
          </a:p>
        </p:txBody>
      </p:sp>
    </p:spTree>
    <p:extLst>
      <p:ext uri="{BB962C8B-B14F-4D97-AF65-F5344CB8AC3E}">
        <p14:creationId xmlns:p14="http://schemas.microsoft.com/office/powerpoint/2010/main" val="4189401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42BA7494-4D3F-481A-AC1F-F36149A91972}" type="datetimeFigureOut">
              <a:rPr lang="cs-CZ"/>
              <a:pPr>
                <a:defRPr/>
              </a:pPr>
              <a:t>7.11.2013</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D90F474D-0F91-48F7-9CBA-AA5A235680AE}" type="slidenum">
              <a:rPr lang="cs-CZ"/>
              <a:pPr>
                <a:defRPr/>
              </a:pPr>
              <a:t>‹#›</a:t>
            </a:fld>
            <a:endParaRPr lang="cs-CZ" dirty="0"/>
          </a:p>
        </p:txBody>
      </p:sp>
    </p:spTree>
    <p:extLst>
      <p:ext uri="{BB962C8B-B14F-4D97-AF65-F5344CB8AC3E}">
        <p14:creationId xmlns:p14="http://schemas.microsoft.com/office/powerpoint/2010/main" val="3537777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F2D00D99-004C-4055-9332-FECBF377155A}" type="datetimeFigureOut">
              <a:rPr lang="cs-CZ"/>
              <a:pPr>
                <a:defRPr/>
              </a:pPr>
              <a:t>7.11.2013</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86BE983-8205-4544-A88E-9206478FB016}" type="slidenum">
              <a:rPr lang="cs-CZ"/>
              <a:pPr>
                <a:defRPr/>
              </a:pPr>
              <a:t>‹#›</a:t>
            </a:fld>
            <a:endParaRPr lang="cs-CZ" dirty="0"/>
          </a:p>
        </p:txBody>
      </p:sp>
    </p:spTree>
    <p:extLst>
      <p:ext uri="{BB962C8B-B14F-4D97-AF65-F5344CB8AC3E}">
        <p14:creationId xmlns:p14="http://schemas.microsoft.com/office/powerpoint/2010/main" val="3708269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C6502B2D-39FE-45B2-9F5A-E5C936FDBB47}" type="datetimeFigureOut">
              <a:rPr lang="cs-CZ"/>
              <a:pPr>
                <a:defRPr/>
              </a:pPr>
              <a:t>7.11.2013</a:t>
            </a:fld>
            <a:endParaRPr lang="cs-CZ" dirty="0"/>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3E594FCF-A6E1-482D-91F5-8414041C0F3F}" type="slidenum">
              <a:rPr lang="cs-CZ"/>
              <a:pPr>
                <a:defRPr/>
              </a:pPr>
              <a:t>‹#›</a:t>
            </a:fld>
            <a:endParaRPr lang="cs-CZ" dirty="0"/>
          </a:p>
        </p:txBody>
      </p:sp>
    </p:spTree>
    <p:extLst>
      <p:ext uri="{BB962C8B-B14F-4D97-AF65-F5344CB8AC3E}">
        <p14:creationId xmlns:p14="http://schemas.microsoft.com/office/powerpoint/2010/main" val="2533410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fld id="{DD6B7495-C996-4F2B-B4E9-07CCC176AAC5}" type="datetimeFigureOut">
              <a:rPr lang="cs-CZ"/>
              <a:pPr>
                <a:defRPr/>
              </a:pPr>
              <a:t>7.11.2013</a:t>
            </a:fld>
            <a:endParaRPr lang="cs-CZ" dirty="0"/>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ABBFC9CF-81E6-437C-B6F6-824E058ACEEC}" type="slidenum">
              <a:rPr lang="cs-CZ"/>
              <a:pPr>
                <a:defRPr/>
              </a:pPr>
              <a:t>‹#›</a:t>
            </a:fld>
            <a:endParaRPr lang="cs-CZ" dirty="0"/>
          </a:p>
        </p:txBody>
      </p:sp>
    </p:spTree>
    <p:extLst>
      <p:ext uri="{BB962C8B-B14F-4D97-AF65-F5344CB8AC3E}">
        <p14:creationId xmlns:p14="http://schemas.microsoft.com/office/powerpoint/2010/main" val="3418233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C36F138D-E6D6-470B-AAA3-DCD3A5F97498}" type="datetimeFigureOut">
              <a:rPr lang="cs-CZ"/>
              <a:pPr>
                <a:defRPr/>
              </a:pPr>
              <a:t>7.11.2013</a:t>
            </a:fld>
            <a:endParaRPr lang="cs-CZ" dirty="0"/>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829BA8C3-9BD0-4EF8-A53A-51F8ABC3A49C}" type="slidenum">
              <a:rPr lang="cs-CZ"/>
              <a:pPr>
                <a:defRPr/>
              </a:pPr>
              <a:t>‹#›</a:t>
            </a:fld>
            <a:endParaRPr lang="cs-CZ" dirty="0"/>
          </a:p>
        </p:txBody>
      </p:sp>
    </p:spTree>
    <p:extLst>
      <p:ext uri="{BB962C8B-B14F-4D97-AF65-F5344CB8AC3E}">
        <p14:creationId xmlns:p14="http://schemas.microsoft.com/office/powerpoint/2010/main" val="2625348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Klepnutím lze upravit styl předlohy nadpisů.</a:t>
            </a:r>
            <a:endParaRPr lang="cs-CZ" dirty="0"/>
          </a:p>
        </p:txBody>
      </p:sp>
      <p:sp>
        <p:nvSpPr>
          <p:cNvPr id="3" name="Zástupný symbol pro obsah 2"/>
          <p:cNvSpPr>
            <a:spLocks noGrp="1"/>
          </p:cNvSpPr>
          <p:nvPr>
            <p:ph idx="1"/>
          </p:nvPr>
        </p:nvSpPr>
        <p:spPr/>
        <p:txBody>
          <a:bodyPr/>
          <a:lstStyle>
            <a:lvl1pPr eaLnBrk="1" hangingPunct="1">
              <a:lnSpc>
                <a:spcPct val="90000"/>
              </a:lnSpc>
              <a:spcBef>
                <a:spcPct val="0"/>
              </a:spcBef>
              <a:spcAft>
                <a:spcPct val="40000"/>
              </a:spcAft>
              <a:buClr>
                <a:srgbClr val="69BE28"/>
              </a:buClr>
              <a:buSzPct val="65000"/>
              <a:buFont typeface="Wingdings" pitchFamily="2" charset="2"/>
              <a:buChar char="m"/>
              <a:defRPr sz="32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E5BF54AC-0D78-4920-9CA3-05D572EBD822}" type="slidenum">
              <a:rPr lang="cs-CZ"/>
              <a:pPr>
                <a:defRPr/>
              </a:pPr>
              <a:t>‹#›</a:t>
            </a:fld>
            <a:endParaRPr lang="cs-CZ" dirty="0"/>
          </a:p>
        </p:txBody>
      </p:sp>
    </p:spTree>
    <p:extLst>
      <p:ext uri="{BB962C8B-B14F-4D97-AF65-F5344CB8AC3E}">
        <p14:creationId xmlns:p14="http://schemas.microsoft.com/office/powerpoint/2010/main" val="1162826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9E14648F-E4BC-4B25-9BA7-856AA4E1C368}" type="datetimeFigureOut">
              <a:rPr lang="cs-CZ"/>
              <a:pPr>
                <a:defRPr/>
              </a:pPr>
              <a:t>7.11.2013</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8D0F5CC6-FE1A-4D73-B442-B541AED5CCB8}" type="slidenum">
              <a:rPr lang="cs-CZ"/>
              <a:pPr>
                <a:defRPr/>
              </a:pPr>
              <a:t>‹#›</a:t>
            </a:fld>
            <a:endParaRPr lang="cs-CZ" dirty="0"/>
          </a:p>
        </p:txBody>
      </p:sp>
    </p:spTree>
    <p:extLst>
      <p:ext uri="{BB962C8B-B14F-4D97-AF65-F5344CB8AC3E}">
        <p14:creationId xmlns:p14="http://schemas.microsoft.com/office/powerpoint/2010/main" val="201209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CD5EBBA0-F4A2-4AE3-B897-46DE76031508}" type="datetimeFigureOut">
              <a:rPr lang="cs-CZ"/>
              <a:pPr>
                <a:defRPr/>
              </a:pPr>
              <a:t>7.11.2013</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B1145476-705A-4653-AD49-E4907FC4E705}" type="slidenum">
              <a:rPr lang="cs-CZ"/>
              <a:pPr>
                <a:defRPr/>
              </a:pPr>
              <a:t>‹#›</a:t>
            </a:fld>
            <a:endParaRPr lang="cs-CZ" dirty="0"/>
          </a:p>
        </p:txBody>
      </p:sp>
    </p:spTree>
    <p:extLst>
      <p:ext uri="{BB962C8B-B14F-4D97-AF65-F5344CB8AC3E}">
        <p14:creationId xmlns:p14="http://schemas.microsoft.com/office/powerpoint/2010/main" val="1023443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54E1F121-A3E0-4DE0-8B6A-C2CDA4695005}" type="datetimeFigureOut">
              <a:rPr lang="cs-CZ"/>
              <a:pPr>
                <a:defRPr/>
              </a:pPr>
              <a:t>7.11.2013</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79EB0A5-9FC3-477B-A0F7-AF529E85FCBE}" type="slidenum">
              <a:rPr lang="cs-CZ"/>
              <a:pPr>
                <a:defRPr/>
              </a:pPr>
              <a:t>‹#›</a:t>
            </a:fld>
            <a:endParaRPr lang="cs-CZ" dirty="0"/>
          </a:p>
        </p:txBody>
      </p:sp>
    </p:spTree>
    <p:extLst>
      <p:ext uri="{BB962C8B-B14F-4D97-AF65-F5344CB8AC3E}">
        <p14:creationId xmlns:p14="http://schemas.microsoft.com/office/powerpoint/2010/main" val="4156579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94B68715-14A5-4F10-989C-C484A92FDB77}" type="datetimeFigureOut">
              <a:rPr lang="cs-CZ"/>
              <a:pPr>
                <a:defRPr/>
              </a:pPr>
              <a:t>7.11.2013</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98828554-457F-45DE-AD13-A0E2AE134007}" type="slidenum">
              <a:rPr lang="cs-CZ"/>
              <a:pPr>
                <a:defRPr/>
              </a:pPr>
              <a:t>‹#›</a:t>
            </a:fld>
            <a:endParaRPr lang="cs-CZ" dirty="0"/>
          </a:p>
        </p:txBody>
      </p:sp>
    </p:spTree>
    <p:extLst>
      <p:ext uri="{BB962C8B-B14F-4D97-AF65-F5344CB8AC3E}">
        <p14:creationId xmlns:p14="http://schemas.microsoft.com/office/powerpoint/2010/main" val="948254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CDD9D1B6-063A-405E-9C3D-05B6A4CA9AD6}" type="slidenum">
              <a:rPr lang="cs-CZ"/>
              <a:pPr>
                <a:defRPr/>
              </a:pPr>
              <a:t>‹#›</a:t>
            </a:fld>
            <a:endParaRPr lang="cs-CZ" dirty="0"/>
          </a:p>
        </p:txBody>
      </p:sp>
    </p:spTree>
    <p:extLst>
      <p:ext uri="{BB962C8B-B14F-4D97-AF65-F5344CB8AC3E}">
        <p14:creationId xmlns:p14="http://schemas.microsoft.com/office/powerpoint/2010/main" val="81293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173A1CEC-F29A-44AA-9E67-4DE770CAD739}" type="slidenum">
              <a:rPr lang="cs-CZ"/>
              <a:pPr>
                <a:defRPr/>
              </a:pPr>
              <a:t>‹#›</a:t>
            </a:fld>
            <a:endParaRPr lang="cs-CZ" dirty="0"/>
          </a:p>
        </p:txBody>
      </p:sp>
    </p:spTree>
    <p:extLst>
      <p:ext uri="{BB962C8B-B14F-4D97-AF65-F5344CB8AC3E}">
        <p14:creationId xmlns:p14="http://schemas.microsoft.com/office/powerpoint/2010/main" val="2989284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FED2B4D6-59BB-4CFA-8979-97C17D467284}" type="slidenum">
              <a:rPr lang="cs-CZ"/>
              <a:pPr>
                <a:defRPr/>
              </a:pPr>
              <a:t>‹#›</a:t>
            </a:fld>
            <a:endParaRPr lang="cs-CZ" dirty="0"/>
          </a:p>
        </p:txBody>
      </p:sp>
    </p:spTree>
    <p:extLst>
      <p:ext uri="{BB962C8B-B14F-4D97-AF65-F5344CB8AC3E}">
        <p14:creationId xmlns:p14="http://schemas.microsoft.com/office/powerpoint/2010/main" val="585298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73B8BFAE-9140-45D3-B2D3-467C20CA275B}" type="slidenum">
              <a:rPr lang="cs-CZ"/>
              <a:pPr>
                <a:defRPr/>
              </a:pPr>
              <a:t>‹#›</a:t>
            </a:fld>
            <a:endParaRPr lang="cs-CZ" dirty="0"/>
          </a:p>
        </p:txBody>
      </p:sp>
    </p:spTree>
    <p:extLst>
      <p:ext uri="{BB962C8B-B14F-4D97-AF65-F5344CB8AC3E}">
        <p14:creationId xmlns:p14="http://schemas.microsoft.com/office/powerpoint/2010/main" val="232474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4448C557-E454-4805-8901-10EA4950CF95}" type="slidenum">
              <a:rPr lang="cs-CZ"/>
              <a:pPr>
                <a:defRPr/>
              </a:pPr>
              <a:t>‹#›</a:t>
            </a:fld>
            <a:endParaRPr lang="cs-CZ" dirty="0"/>
          </a:p>
        </p:txBody>
      </p:sp>
    </p:spTree>
    <p:extLst>
      <p:ext uri="{BB962C8B-B14F-4D97-AF65-F5344CB8AC3E}">
        <p14:creationId xmlns:p14="http://schemas.microsoft.com/office/powerpoint/2010/main" val="3075688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E8014664-991B-41BD-9872-F9F520A81FDE}" type="slidenum">
              <a:rPr lang="cs-CZ"/>
              <a:pPr>
                <a:defRPr/>
              </a:pPr>
              <a:t>‹#›</a:t>
            </a:fld>
            <a:endParaRPr lang="cs-CZ" dirty="0"/>
          </a:p>
        </p:txBody>
      </p:sp>
    </p:spTree>
    <p:extLst>
      <p:ext uri="{BB962C8B-B14F-4D97-AF65-F5344CB8AC3E}">
        <p14:creationId xmlns:p14="http://schemas.microsoft.com/office/powerpoint/2010/main" val="1251451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28C882ED-0A15-432A-A8CE-6578E1F13540}" type="slidenum">
              <a:rPr lang="cs-CZ"/>
              <a:pPr>
                <a:defRPr/>
              </a:pPr>
              <a:t>‹#›</a:t>
            </a:fld>
            <a:endParaRPr lang="cs-CZ" dirty="0"/>
          </a:p>
        </p:txBody>
      </p:sp>
    </p:spTree>
    <p:extLst>
      <p:ext uri="{BB962C8B-B14F-4D97-AF65-F5344CB8AC3E}">
        <p14:creationId xmlns:p14="http://schemas.microsoft.com/office/powerpoint/2010/main" val="2599019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3"/>
          <p:cNvSpPr>
            <a:spLocks noChangeArrowheads="1"/>
          </p:cNvSpPr>
          <p:nvPr/>
        </p:nvSpPr>
        <p:spPr bwMode="auto">
          <a:xfrm>
            <a:off x="0" y="0"/>
            <a:ext cx="9144000" cy="1487488"/>
          </a:xfrm>
          <a:prstGeom prst="rect">
            <a:avLst/>
          </a:prstGeom>
          <a:solidFill>
            <a:srgbClr val="69BE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p>
        </p:txBody>
      </p:sp>
      <p:sp>
        <p:nvSpPr>
          <p:cNvPr id="4" name="Rectangle 2"/>
          <p:cNvSpPr>
            <a:spLocks noGrp="1" noChangeArrowheads="1"/>
          </p:cNvSpPr>
          <p:nvPr>
            <p:ph type="title"/>
          </p:nvPr>
        </p:nvSpPr>
        <p:spPr bwMode="auto">
          <a:xfrm>
            <a:off x="0" y="12700"/>
            <a:ext cx="6040438"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cs-CZ" dirty="0" smtClean="0"/>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3"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cs-CZ"/>
          </a:p>
        </p:txBody>
      </p:sp>
      <p:sp>
        <p:nvSpPr>
          <p:cNvPr id="2"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1453DA0-F1AB-400A-B08B-9AFE64C4C9F9}" type="slidenum">
              <a:rPr lang="cs-CZ"/>
              <a:pPr>
                <a:defRPr/>
              </a:pPr>
              <a:t>‹#›</a:t>
            </a:fld>
            <a:endParaRPr lang="cs-CZ" dirty="0"/>
          </a:p>
        </p:txBody>
      </p:sp>
      <p:pic>
        <p:nvPicPr>
          <p:cNvPr id="1032" name="Picture 13" descr="ceitec bila"/>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42100" y="1101725"/>
            <a:ext cx="23129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marL="447675" indent="-447675" algn="l" rtl="0" eaLnBrk="0" fontAlgn="base" hangingPunct="0">
        <a:spcBef>
          <a:spcPct val="0"/>
        </a:spcBef>
        <a:spcAft>
          <a:spcPct val="0"/>
        </a:spcAft>
        <a:defRPr sz="33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j-lt"/>
          <a:ea typeface="+mj-ea"/>
          <a:cs typeface="+mj-cs"/>
        </a:defRPr>
      </a:lvl1pPr>
      <a:lvl2pPr marL="447675" indent="-447675" algn="l" rtl="0" eaLnBrk="0" fontAlgn="base" hangingPunct="0">
        <a:spcBef>
          <a:spcPct val="0"/>
        </a:spcBef>
        <a:spcAft>
          <a:spcPct val="0"/>
        </a:spcAft>
        <a:defRPr sz="33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charset="0"/>
        </a:defRPr>
      </a:lvl2pPr>
      <a:lvl3pPr marL="447675" indent="-447675" algn="l" rtl="0" eaLnBrk="0" fontAlgn="base" hangingPunct="0">
        <a:spcBef>
          <a:spcPct val="0"/>
        </a:spcBef>
        <a:spcAft>
          <a:spcPct val="0"/>
        </a:spcAft>
        <a:defRPr sz="33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charset="0"/>
        </a:defRPr>
      </a:lvl3pPr>
      <a:lvl4pPr marL="447675" indent="-447675" algn="l" rtl="0" eaLnBrk="0" fontAlgn="base" hangingPunct="0">
        <a:spcBef>
          <a:spcPct val="0"/>
        </a:spcBef>
        <a:spcAft>
          <a:spcPct val="0"/>
        </a:spcAft>
        <a:defRPr sz="33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charset="0"/>
        </a:defRPr>
      </a:lvl4pPr>
      <a:lvl5pPr marL="447675" indent="-447675" algn="l" rtl="0" eaLnBrk="0" fontAlgn="base" hangingPunct="0">
        <a:spcBef>
          <a:spcPct val="0"/>
        </a:spcBef>
        <a:spcAft>
          <a:spcPct val="0"/>
        </a:spcAft>
        <a:defRPr sz="33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charset="0"/>
        </a:defRPr>
      </a:lvl5pPr>
      <a:lvl6pPr marL="457200" algn="ctr" rtl="0" fontAlgn="base">
        <a:spcBef>
          <a:spcPct val="0"/>
        </a:spcBef>
        <a:spcAft>
          <a:spcPct val="0"/>
        </a:spcAft>
        <a:defRPr sz="3000">
          <a:solidFill>
            <a:schemeClr val="bg1"/>
          </a:solidFill>
          <a:latin typeface="Arial" charset="0"/>
        </a:defRPr>
      </a:lvl6pPr>
      <a:lvl7pPr marL="914400" algn="ctr" rtl="0" fontAlgn="base">
        <a:spcBef>
          <a:spcPct val="0"/>
        </a:spcBef>
        <a:spcAft>
          <a:spcPct val="0"/>
        </a:spcAft>
        <a:defRPr sz="3000">
          <a:solidFill>
            <a:schemeClr val="bg1"/>
          </a:solidFill>
          <a:latin typeface="Arial" charset="0"/>
        </a:defRPr>
      </a:lvl7pPr>
      <a:lvl8pPr marL="1371600" algn="ctr" rtl="0" fontAlgn="base">
        <a:spcBef>
          <a:spcPct val="0"/>
        </a:spcBef>
        <a:spcAft>
          <a:spcPct val="0"/>
        </a:spcAft>
        <a:defRPr sz="3000">
          <a:solidFill>
            <a:schemeClr val="bg1"/>
          </a:solidFill>
          <a:latin typeface="Arial" charset="0"/>
        </a:defRPr>
      </a:lvl8pPr>
      <a:lvl9pPr marL="1828800" algn="ctr" rtl="0" fontAlgn="base">
        <a:spcBef>
          <a:spcPct val="0"/>
        </a:spcBef>
        <a:spcAft>
          <a:spcPct val="0"/>
        </a:spcAft>
        <a:defRPr sz="3000">
          <a:solidFill>
            <a:schemeClr val="bg1"/>
          </a:solidFill>
          <a:latin typeface="Arial" charset="0"/>
        </a:defRPr>
      </a:lvl9pPr>
    </p:titleStyle>
    <p:bodyStyle>
      <a:lvl1pPr marL="342900" indent="-342900" algn="l" rtl="0" eaLnBrk="0" fontAlgn="base" hangingPunct="0">
        <a:lnSpc>
          <a:spcPct val="90000"/>
        </a:lnSpc>
        <a:spcBef>
          <a:spcPct val="0"/>
        </a:spcBef>
        <a:spcAft>
          <a:spcPct val="40000"/>
        </a:spcAft>
        <a:buClr>
          <a:srgbClr val="69BE28"/>
        </a:buClr>
        <a:buSzPct val="65000"/>
        <a:buFont typeface="Wingdings" pitchFamily="2" charset="2"/>
        <a:buChar char="m"/>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69BE28"/>
        </a:buClr>
        <a:buChar char="–"/>
        <a:defRPr sz="2800">
          <a:solidFill>
            <a:schemeClr val="bg2"/>
          </a:solidFill>
          <a:latin typeface="+mn-lt"/>
        </a:defRPr>
      </a:lvl2pPr>
      <a:lvl3pPr marL="1143000" indent="-228600" algn="l" rtl="0" eaLnBrk="0" fontAlgn="base" hangingPunct="0">
        <a:spcBef>
          <a:spcPct val="20000"/>
        </a:spcBef>
        <a:spcAft>
          <a:spcPct val="0"/>
        </a:spcAft>
        <a:buClr>
          <a:srgbClr val="69BE28"/>
        </a:buClr>
        <a:buChar char="•"/>
        <a:defRPr sz="2400">
          <a:solidFill>
            <a:schemeClr val="bg2"/>
          </a:solidFill>
          <a:latin typeface="+mn-lt"/>
        </a:defRPr>
      </a:lvl3pPr>
      <a:lvl4pPr marL="1600200" indent="-228600" algn="l" rtl="0" eaLnBrk="0" fontAlgn="base" hangingPunct="0">
        <a:spcBef>
          <a:spcPct val="20000"/>
        </a:spcBef>
        <a:spcAft>
          <a:spcPct val="0"/>
        </a:spcAft>
        <a:buClr>
          <a:srgbClr val="69BE28"/>
        </a:buClr>
        <a:buChar char="–"/>
        <a:defRPr sz="2000">
          <a:solidFill>
            <a:schemeClr val="bg2"/>
          </a:solidFill>
          <a:latin typeface="+mn-lt"/>
        </a:defRPr>
      </a:lvl4pPr>
      <a:lvl5pPr marL="2057400" indent="-228600" algn="l" rtl="0" eaLnBrk="0" fontAlgn="base" hangingPunct="0">
        <a:spcBef>
          <a:spcPct val="20000"/>
        </a:spcBef>
        <a:spcAft>
          <a:spcPct val="0"/>
        </a:spcAft>
        <a:buClr>
          <a:srgbClr val="69BE28"/>
        </a:buClr>
        <a:buChar char="»"/>
        <a:defRPr sz="2000">
          <a:solidFill>
            <a:schemeClr val="bg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2051"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DD4D107-94FA-4BDC-8914-584C3F34197A}" type="datetimeFigureOut">
              <a:rPr lang="cs-CZ"/>
              <a:pPr>
                <a:defRPr/>
              </a:pPr>
              <a:t>7.11.2013</a:t>
            </a:fld>
            <a:endParaRPr lang="cs-CZ" dirty="0"/>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E651FF3-C6B3-48C7-B5A4-E1ACD973721F}"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tiff"/><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image" Target="../media/image3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image" Target="../media/image34.tiff"/><Relationship Id="rId1" Type="http://schemas.openxmlformats.org/officeDocument/2006/relationships/slideLayout" Target="../slideLayouts/slideLayout2.xml"/><Relationship Id="rId6" Type="http://schemas.openxmlformats.org/officeDocument/2006/relationships/image" Target="../media/image38.tiff"/><Relationship Id="rId5" Type="http://schemas.openxmlformats.org/officeDocument/2006/relationships/image" Target="../media/image37.tiff"/><Relationship Id="rId4" Type="http://schemas.openxmlformats.org/officeDocument/2006/relationships/image" Target="../media/image36.tiff"/></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emf"/><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2673350"/>
          </a:xfrm>
          <a:prstGeom prst="rect">
            <a:avLst/>
          </a:prstGeom>
          <a:solidFill>
            <a:srgbClr val="69BE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363538" indent="-363538"/>
            <a:r>
              <a:rPr lang="cs-CZ" sz="4400" b="1">
                <a:solidFill>
                  <a:schemeClr val="bg1"/>
                </a:solidFill>
              </a:rPr>
              <a:t/>
            </a:r>
            <a:br>
              <a:rPr lang="cs-CZ" sz="4400" b="1">
                <a:solidFill>
                  <a:schemeClr val="bg1"/>
                </a:solidFill>
              </a:rPr>
            </a:br>
            <a:r>
              <a:rPr lang="cs-CZ" sz="4400" b="1">
                <a:solidFill>
                  <a:schemeClr val="bg1"/>
                </a:solidFill>
              </a:rPr>
              <a:t/>
            </a:r>
            <a:br>
              <a:rPr lang="cs-CZ" sz="4400" b="1">
                <a:solidFill>
                  <a:schemeClr val="bg1"/>
                </a:solidFill>
              </a:rPr>
            </a:br>
            <a:endParaRPr lang="cs-CZ" sz="4400" b="1">
              <a:solidFill>
                <a:schemeClr val="bg1"/>
              </a:solidFill>
            </a:endParaRPr>
          </a:p>
        </p:txBody>
      </p:sp>
      <p:pic>
        <p:nvPicPr>
          <p:cNvPr id="307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9173" y="3546881"/>
            <a:ext cx="3784827" cy="220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ovéPole 6"/>
          <p:cNvSpPr txBox="1">
            <a:spLocks noChangeArrowheads="1"/>
          </p:cNvSpPr>
          <p:nvPr/>
        </p:nvSpPr>
        <p:spPr bwMode="auto">
          <a:xfrm>
            <a:off x="434975" y="2926337"/>
            <a:ext cx="8304988" cy="352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cs-CZ" sz="3000" b="1" dirty="0" err="1" smtClean="0">
                <a:solidFill>
                  <a:srgbClr val="969696"/>
                </a:solidFill>
              </a:rPr>
              <a:t>Development</a:t>
            </a:r>
            <a:r>
              <a:rPr lang="cs-CZ" sz="3000" b="1" dirty="0" smtClean="0">
                <a:solidFill>
                  <a:srgbClr val="969696"/>
                </a:solidFill>
              </a:rPr>
              <a:t> </a:t>
            </a:r>
            <a:r>
              <a:rPr lang="cs-CZ" sz="3000" b="1" dirty="0" err="1" smtClean="0">
                <a:solidFill>
                  <a:srgbClr val="969696"/>
                </a:solidFill>
              </a:rPr>
              <a:t>of</a:t>
            </a:r>
            <a:r>
              <a:rPr lang="cs-CZ" sz="3000" b="1" dirty="0" smtClean="0">
                <a:solidFill>
                  <a:srgbClr val="969696"/>
                </a:solidFill>
              </a:rPr>
              <a:t> </a:t>
            </a:r>
            <a:r>
              <a:rPr lang="cs-CZ" sz="3000" b="1" dirty="0" err="1" smtClean="0">
                <a:solidFill>
                  <a:srgbClr val="969696"/>
                </a:solidFill>
              </a:rPr>
              <a:t>Diagnostic</a:t>
            </a:r>
            <a:r>
              <a:rPr lang="cs-CZ" sz="3000" b="1" dirty="0" smtClean="0">
                <a:solidFill>
                  <a:srgbClr val="969696"/>
                </a:solidFill>
              </a:rPr>
              <a:t> </a:t>
            </a:r>
            <a:r>
              <a:rPr lang="cs-CZ" sz="3000" b="1" dirty="0" err="1" smtClean="0">
                <a:solidFill>
                  <a:srgbClr val="969696"/>
                </a:solidFill>
              </a:rPr>
              <a:t>Sensors</a:t>
            </a:r>
            <a:r>
              <a:rPr lang="cs-CZ" sz="3000" b="1" dirty="0" smtClean="0">
                <a:solidFill>
                  <a:srgbClr val="969696"/>
                </a:solidFill>
              </a:rPr>
              <a:t> </a:t>
            </a:r>
            <a:r>
              <a:rPr lang="cs-CZ" sz="3000" b="1" dirty="0" err="1" smtClean="0">
                <a:solidFill>
                  <a:srgbClr val="969696"/>
                </a:solidFill>
              </a:rPr>
              <a:t>for</a:t>
            </a:r>
            <a:r>
              <a:rPr lang="cs-CZ" sz="3000" b="1" dirty="0" smtClean="0">
                <a:solidFill>
                  <a:srgbClr val="969696"/>
                </a:solidFill>
              </a:rPr>
              <a:t> </a:t>
            </a:r>
            <a:r>
              <a:rPr lang="cs-CZ" sz="3000" b="1" dirty="0" err="1" smtClean="0">
                <a:solidFill>
                  <a:srgbClr val="969696"/>
                </a:solidFill>
              </a:rPr>
              <a:t>Industrial</a:t>
            </a:r>
            <a:r>
              <a:rPr lang="cs-CZ" sz="3000" b="1" dirty="0" smtClean="0">
                <a:solidFill>
                  <a:srgbClr val="969696"/>
                </a:solidFill>
              </a:rPr>
              <a:t> </a:t>
            </a:r>
            <a:r>
              <a:rPr lang="cs-CZ" sz="3000" b="1" dirty="0" err="1" smtClean="0">
                <a:solidFill>
                  <a:srgbClr val="969696"/>
                </a:solidFill>
              </a:rPr>
              <a:t>Applications</a:t>
            </a:r>
            <a:endParaRPr lang="en-GB" sz="3000" b="1" dirty="0" smtClean="0">
              <a:solidFill>
                <a:srgbClr val="969696"/>
              </a:solidFill>
            </a:endParaRPr>
          </a:p>
          <a:p>
            <a:pPr eaLnBrk="1" hangingPunct="1">
              <a:spcBef>
                <a:spcPct val="20000"/>
              </a:spcBef>
            </a:pPr>
            <a:endParaRPr lang="en-GB" sz="1600" b="1" dirty="0" smtClean="0">
              <a:solidFill>
                <a:srgbClr val="969696"/>
              </a:solidFill>
            </a:endParaRPr>
          </a:p>
          <a:p>
            <a:pPr eaLnBrk="1" hangingPunct="1">
              <a:spcBef>
                <a:spcPct val="20000"/>
              </a:spcBef>
            </a:pPr>
            <a:r>
              <a:rPr lang="cs-CZ" sz="2000" dirty="0" smtClean="0">
                <a:solidFill>
                  <a:srgbClr val="969696"/>
                </a:solidFill>
              </a:rPr>
              <a:t>in </a:t>
            </a:r>
            <a:r>
              <a:rPr lang="cs-CZ" sz="2000" dirty="0" err="1" smtClean="0">
                <a:solidFill>
                  <a:srgbClr val="969696"/>
                </a:solidFill>
              </a:rPr>
              <a:t>Laboratory</a:t>
            </a:r>
            <a:r>
              <a:rPr lang="cs-CZ" sz="2000" dirty="0" smtClean="0">
                <a:solidFill>
                  <a:srgbClr val="969696"/>
                </a:solidFill>
              </a:rPr>
              <a:t> </a:t>
            </a:r>
            <a:r>
              <a:rPr lang="cs-CZ" sz="2000" dirty="0" err="1" smtClean="0">
                <a:solidFill>
                  <a:srgbClr val="969696"/>
                </a:solidFill>
              </a:rPr>
              <a:t>of</a:t>
            </a:r>
            <a:r>
              <a:rPr lang="cs-CZ" sz="2000" dirty="0" smtClean="0">
                <a:solidFill>
                  <a:srgbClr val="969696"/>
                </a:solidFill>
              </a:rPr>
              <a:t> </a:t>
            </a:r>
            <a:r>
              <a:rPr lang="cs-CZ" sz="2000" dirty="0" err="1" smtClean="0">
                <a:solidFill>
                  <a:srgbClr val="969696"/>
                </a:solidFill>
              </a:rPr>
              <a:t>Smart</a:t>
            </a:r>
            <a:r>
              <a:rPr lang="cs-CZ" sz="2000" dirty="0" smtClean="0">
                <a:solidFill>
                  <a:srgbClr val="969696"/>
                </a:solidFill>
              </a:rPr>
              <a:t> </a:t>
            </a:r>
            <a:r>
              <a:rPr lang="cs-CZ" sz="2000" dirty="0" err="1" smtClean="0">
                <a:solidFill>
                  <a:srgbClr val="969696"/>
                </a:solidFill>
              </a:rPr>
              <a:t>Sensors</a:t>
            </a:r>
            <a:endParaRPr lang="cs-CZ" sz="2000" dirty="0" smtClean="0">
              <a:solidFill>
                <a:srgbClr val="969696"/>
              </a:solidFill>
            </a:endParaRPr>
          </a:p>
          <a:p>
            <a:pPr eaLnBrk="1" hangingPunct="1">
              <a:spcBef>
                <a:spcPct val="20000"/>
              </a:spcBef>
            </a:pPr>
            <a:endParaRPr lang="cs-CZ" sz="2000" b="1" dirty="0" smtClean="0">
              <a:solidFill>
                <a:srgbClr val="969696"/>
              </a:solidFill>
            </a:endParaRPr>
          </a:p>
          <a:p>
            <a:pPr eaLnBrk="1" hangingPunct="1">
              <a:spcBef>
                <a:spcPct val="20000"/>
              </a:spcBef>
            </a:pPr>
            <a:endParaRPr lang="en-GB" sz="2000" b="1" dirty="0" smtClean="0">
              <a:solidFill>
                <a:srgbClr val="969696"/>
              </a:solidFill>
            </a:endParaRPr>
          </a:p>
          <a:p>
            <a:pPr eaLnBrk="1" hangingPunct="1">
              <a:spcBef>
                <a:spcPct val="20000"/>
              </a:spcBef>
            </a:pPr>
            <a:r>
              <a:rPr lang="cs-CZ" sz="2000" b="1" dirty="0" smtClean="0">
                <a:solidFill>
                  <a:srgbClr val="969696"/>
                </a:solidFill>
              </a:rPr>
              <a:t>RG 2-2 </a:t>
            </a:r>
            <a:r>
              <a:rPr lang="cs-CZ" sz="2000" b="1" dirty="0" err="1" smtClean="0">
                <a:solidFill>
                  <a:srgbClr val="969696"/>
                </a:solidFill>
              </a:rPr>
              <a:t>Cybernetics</a:t>
            </a:r>
            <a:r>
              <a:rPr lang="cs-CZ" sz="2000" b="1" dirty="0" smtClean="0">
                <a:solidFill>
                  <a:srgbClr val="969696"/>
                </a:solidFill>
              </a:rPr>
              <a:t> in </a:t>
            </a:r>
            <a:r>
              <a:rPr lang="cs-CZ" sz="2000" b="1" dirty="0" err="1" smtClean="0">
                <a:solidFill>
                  <a:srgbClr val="969696"/>
                </a:solidFill>
              </a:rPr>
              <a:t>Material</a:t>
            </a:r>
            <a:r>
              <a:rPr lang="cs-CZ" sz="2000" b="1" dirty="0" smtClean="0">
                <a:solidFill>
                  <a:srgbClr val="969696"/>
                </a:solidFill>
              </a:rPr>
              <a:t> Science</a:t>
            </a:r>
          </a:p>
          <a:p>
            <a:pPr eaLnBrk="1" hangingPunct="1">
              <a:spcBef>
                <a:spcPct val="20000"/>
              </a:spcBef>
            </a:pPr>
            <a:endParaRPr lang="cs-CZ" sz="2000" b="1" dirty="0" smtClean="0">
              <a:solidFill>
                <a:srgbClr val="969696"/>
              </a:solidFill>
            </a:endParaRPr>
          </a:p>
          <a:p>
            <a:pPr eaLnBrk="1" hangingPunct="1">
              <a:spcBef>
                <a:spcPct val="20000"/>
              </a:spcBef>
            </a:pPr>
            <a:r>
              <a:rPr lang="en-GB" sz="2000" b="1" dirty="0" err="1" smtClean="0">
                <a:solidFill>
                  <a:srgbClr val="969696"/>
                </a:solidFill>
              </a:rPr>
              <a:t>Zdeněk</a:t>
            </a:r>
            <a:r>
              <a:rPr lang="en-GB" sz="2000" b="1" dirty="0" smtClean="0">
                <a:solidFill>
                  <a:srgbClr val="969696"/>
                </a:solidFill>
              </a:rPr>
              <a:t> Havránek, Ph.D.</a:t>
            </a:r>
            <a:r>
              <a:rPr lang="cs-CZ" sz="2000" b="1" dirty="0" smtClean="0">
                <a:solidFill>
                  <a:srgbClr val="969696"/>
                </a:solidFill>
              </a:rPr>
              <a:t>				</a:t>
            </a:r>
            <a:r>
              <a:rPr lang="cs-CZ" sz="1400" b="1" dirty="0" smtClean="0">
                <a:solidFill>
                  <a:srgbClr val="969696"/>
                </a:solidFill>
              </a:rPr>
              <a:t>7</a:t>
            </a:r>
            <a:r>
              <a:rPr lang="en-GB" sz="1400" b="1" baseline="30000" dirty="0" err="1" smtClean="0">
                <a:solidFill>
                  <a:srgbClr val="969696"/>
                </a:solidFill>
              </a:rPr>
              <a:t>th</a:t>
            </a:r>
            <a:r>
              <a:rPr lang="en-GB" sz="1400" b="1" dirty="0" smtClean="0">
                <a:solidFill>
                  <a:srgbClr val="969696"/>
                </a:solidFill>
              </a:rPr>
              <a:t> </a:t>
            </a:r>
            <a:r>
              <a:rPr lang="cs-CZ" sz="1400" b="1" dirty="0" err="1" smtClean="0">
                <a:solidFill>
                  <a:srgbClr val="969696"/>
                </a:solidFill>
              </a:rPr>
              <a:t>November</a:t>
            </a:r>
            <a:r>
              <a:rPr lang="cs-CZ" sz="1400" b="1" dirty="0" smtClean="0">
                <a:solidFill>
                  <a:srgbClr val="969696"/>
                </a:solidFill>
              </a:rPr>
              <a:t> </a:t>
            </a:r>
            <a:r>
              <a:rPr lang="en-GB" sz="1400" b="1" dirty="0" smtClean="0">
                <a:solidFill>
                  <a:srgbClr val="969696"/>
                </a:solidFill>
              </a:rPr>
              <a:t>201</a:t>
            </a:r>
            <a:r>
              <a:rPr lang="cs-CZ" sz="1400" b="1" dirty="0" smtClean="0">
                <a:solidFill>
                  <a:srgbClr val="969696"/>
                </a:solidFill>
              </a:rPr>
              <a:t>3</a:t>
            </a:r>
            <a:endParaRPr lang="en-GB" sz="1400" b="1" dirty="0">
              <a:solidFill>
                <a:srgbClr val="969696"/>
              </a:solidFill>
            </a:endParaRPr>
          </a:p>
        </p:txBody>
      </p:sp>
      <p:pic>
        <p:nvPicPr>
          <p:cNvPr id="3077" name="Picture 9" descr="logo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75" y="808038"/>
            <a:ext cx="5943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 y="12700"/>
            <a:ext cx="6869928" cy="1470025"/>
          </a:xfrm>
        </p:spPr>
        <p:txBody>
          <a:bodyPr/>
          <a:lstStyle/>
          <a:p>
            <a:r>
              <a:rPr lang="en-US" dirty="0" smtClean="0"/>
              <a:t>Towards broadband AE sensors</a:t>
            </a:r>
            <a:br>
              <a:rPr lang="en-US" dirty="0" smtClean="0"/>
            </a:br>
            <a:r>
              <a:rPr lang="en-US" sz="2400" dirty="0" smtClean="0"/>
              <a:t>Partial depolarization by thermal wave</a:t>
            </a:r>
            <a:endParaRPr lang="cs-CZ" sz="2400" dirty="0"/>
          </a:p>
        </p:txBody>
      </p:sp>
      <p:pic>
        <p:nvPicPr>
          <p:cNvPr id="15" name="Picture 5" descr="new_100-350_obr_mal"/>
          <p:cNvPicPr>
            <a:picLocks noChangeAspect="1" noChangeArrowheads="1"/>
          </p:cNvPicPr>
          <p:nvPr/>
        </p:nvPicPr>
        <p:blipFill>
          <a:blip r:embed="rId2" cstate="print">
            <a:extLst>
              <a:ext uri="{28A0092B-C50C-407E-A947-70E740481C1C}">
                <a14:useLocalDpi xmlns:a14="http://schemas.microsoft.com/office/drawing/2010/main" val="0"/>
              </a:ext>
            </a:extLst>
          </a:blip>
          <a:srcRect l="7149" t="18727" r="25070" b="18137"/>
          <a:stretch>
            <a:fillRect/>
          </a:stretch>
        </p:blipFill>
        <p:spPr bwMode="auto">
          <a:xfrm>
            <a:off x="946204" y="5205298"/>
            <a:ext cx="1661824" cy="9211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new_100-350_graf"/>
          <p:cNvPicPr>
            <a:picLocks noChangeArrowheads="1"/>
          </p:cNvPicPr>
          <p:nvPr/>
        </p:nvPicPr>
        <p:blipFill>
          <a:blip r:embed="rId3" cstate="print">
            <a:extLst>
              <a:ext uri="{28A0092B-C50C-407E-A947-70E740481C1C}">
                <a14:useLocalDpi xmlns:a14="http://schemas.microsoft.com/office/drawing/2010/main" val="0"/>
              </a:ext>
            </a:extLst>
          </a:blip>
          <a:srcRect l="4927" b="1703"/>
          <a:stretch>
            <a:fillRect/>
          </a:stretch>
        </p:blipFill>
        <p:spPr bwMode="auto">
          <a:xfrm>
            <a:off x="622476" y="3554233"/>
            <a:ext cx="2088920" cy="16293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0" descr="x.bmp"/>
          <p:cNvPicPr>
            <a:picLocks noChangeArrowheads="1"/>
          </p:cNvPicPr>
          <p:nvPr/>
        </p:nvPicPr>
        <p:blipFill>
          <a:blip r:embed="rId4" cstate="print">
            <a:extLst>
              <a:ext uri="{28A0092B-C50C-407E-A947-70E740481C1C}">
                <a14:useLocalDpi xmlns:a14="http://schemas.microsoft.com/office/drawing/2010/main" val="0"/>
              </a:ext>
            </a:extLst>
          </a:blip>
          <a:srcRect l="22079" r="1109" b="1811"/>
          <a:stretch>
            <a:fillRect/>
          </a:stretch>
        </p:blipFill>
        <p:spPr bwMode="auto">
          <a:xfrm>
            <a:off x="3108854" y="3601940"/>
            <a:ext cx="3371460" cy="23933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real_100_350_02_l"/>
          <p:cNvPicPr>
            <a:picLocks noChangeAspect="1" noChangeArrowheads="1"/>
          </p:cNvPicPr>
          <p:nvPr/>
        </p:nvPicPr>
        <p:blipFill>
          <a:blip r:embed="rId5" cstate="print">
            <a:extLst>
              <a:ext uri="{28A0092B-C50C-407E-A947-70E740481C1C}">
                <a14:useLocalDpi xmlns:a14="http://schemas.microsoft.com/office/drawing/2010/main" val="0"/>
              </a:ext>
            </a:extLst>
          </a:blip>
          <a:srcRect l="1190" r="5159" b="4716"/>
          <a:stretch>
            <a:fillRect/>
          </a:stretch>
        </p:blipFill>
        <p:spPr bwMode="auto">
          <a:xfrm>
            <a:off x="6356295" y="3919992"/>
            <a:ext cx="2398819" cy="1941561"/>
          </a:xfrm>
          <a:prstGeom prst="rect">
            <a:avLst/>
          </a:prstGeom>
          <a:noFill/>
          <a:extLst>
            <a:ext uri="{909E8E84-426E-40DD-AFC4-6F175D3DCCD1}">
              <a14:hiddenFill xmlns:a14="http://schemas.microsoft.com/office/drawing/2010/main">
                <a:solidFill>
                  <a:srgbClr val="FFFFFF"/>
                </a:solidFill>
              </a14:hiddenFill>
            </a:ext>
          </a:extLst>
        </p:spPr>
      </p:pic>
      <p:sp>
        <p:nvSpPr>
          <p:cNvPr id="19" name="Obdélník 18"/>
          <p:cNvSpPr/>
          <p:nvPr/>
        </p:nvSpPr>
        <p:spPr>
          <a:xfrm>
            <a:off x="2965124" y="3114352"/>
            <a:ext cx="5248553" cy="338554"/>
          </a:xfrm>
          <a:prstGeom prst="rect">
            <a:avLst/>
          </a:prstGeom>
        </p:spPr>
        <p:txBody>
          <a:bodyPr wrap="none">
            <a:spAutoFit/>
          </a:bodyPr>
          <a:lstStyle/>
          <a:p>
            <a:r>
              <a:rPr lang="en-GB" sz="1600" i="1" dirty="0" smtClean="0">
                <a:sym typeface="Symbol"/>
              </a:rPr>
              <a:t>Picture from thermal analysis and measured distribution</a:t>
            </a:r>
            <a:endParaRPr lang="en-GB" sz="1600" i="1" dirty="0"/>
          </a:p>
        </p:txBody>
      </p:sp>
      <p:sp>
        <p:nvSpPr>
          <p:cNvPr id="20" name="Obdélník 19"/>
          <p:cNvSpPr/>
          <p:nvPr/>
        </p:nvSpPr>
        <p:spPr>
          <a:xfrm>
            <a:off x="925031" y="3109044"/>
            <a:ext cx="1682255" cy="338554"/>
          </a:xfrm>
          <a:prstGeom prst="rect">
            <a:avLst/>
          </a:prstGeom>
        </p:spPr>
        <p:txBody>
          <a:bodyPr wrap="none">
            <a:spAutoFit/>
          </a:bodyPr>
          <a:lstStyle/>
          <a:p>
            <a:r>
              <a:rPr lang="en-GB" sz="1600" i="1" dirty="0" smtClean="0">
                <a:sym typeface="Symbol"/>
              </a:rPr>
              <a:t>COMSOL model</a:t>
            </a:r>
            <a:endParaRPr lang="en-GB" sz="1600" i="1" dirty="0"/>
          </a:p>
        </p:txBody>
      </p:sp>
      <p:sp>
        <p:nvSpPr>
          <p:cNvPr id="10" name="Zástupný symbol pro obsah 2"/>
          <p:cNvSpPr txBox="1">
            <a:spLocks/>
          </p:cNvSpPr>
          <p:nvPr/>
        </p:nvSpPr>
        <p:spPr bwMode="auto">
          <a:xfrm>
            <a:off x="457200" y="1600201"/>
            <a:ext cx="8229600" cy="13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lvl="1" indent="-285750" eaLnBrk="0" hangingPunct="0">
              <a:spcBef>
                <a:spcPct val="20000"/>
              </a:spcBef>
              <a:buClr>
                <a:srgbClr val="69BE28"/>
              </a:buClr>
              <a:buFont typeface="Wingdings" pitchFamily="2" charset="2"/>
              <a:buChar char="Ø"/>
            </a:pPr>
            <a:r>
              <a:rPr lang="en-US" sz="2000" kern="0" dirty="0" smtClean="0">
                <a:solidFill>
                  <a:schemeClr val="bg2"/>
                </a:solidFill>
              </a:rPr>
              <a:t>PZT ceramics, c</a:t>
            </a:r>
            <a:r>
              <a:rPr lang="cs-CZ" sz="2000" kern="0" dirty="0" err="1" smtClean="0">
                <a:solidFill>
                  <a:schemeClr val="bg2"/>
                </a:solidFill>
              </a:rPr>
              <a:t>ylinder</a:t>
            </a:r>
            <a:r>
              <a:rPr lang="cs-CZ" sz="2000" kern="0" dirty="0" smtClean="0">
                <a:solidFill>
                  <a:schemeClr val="bg2"/>
                </a:solidFill>
              </a:rPr>
              <a:t> </a:t>
            </a:r>
            <a:r>
              <a:rPr lang="cs-CZ" sz="2000" kern="0" dirty="0" smtClean="0">
                <a:solidFill>
                  <a:schemeClr val="bg2"/>
                </a:solidFill>
                <a:sym typeface="Symbol"/>
              </a:rPr>
              <a:t> 7 mm, </a:t>
            </a:r>
            <a:r>
              <a:rPr lang="cs-CZ" sz="2000" kern="0" dirty="0" err="1" smtClean="0">
                <a:solidFill>
                  <a:schemeClr val="bg2"/>
                </a:solidFill>
                <a:sym typeface="Symbol"/>
              </a:rPr>
              <a:t>height</a:t>
            </a:r>
            <a:r>
              <a:rPr lang="cs-CZ" sz="2000" kern="0" dirty="0" smtClean="0">
                <a:solidFill>
                  <a:schemeClr val="bg2"/>
                </a:solidFill>
                <a:sym typeface="Symbol"/>
              </a:rPr>
              <a:t> 14,5 </a:t>
            </a:r>
            <a:r>
              <a:rPr lang="en-US" sz="2000" kern="0" dirty="0" smtClean="0">
                <a:solidFill>
                  <a:schemeClr val="bg2"/>
                </a:solidFill>
                <a:sym typeface="Symbol"/>
              </a:rPr>
              <a:t>mm</a:t>
            </a:r>
            <a:endParaRPr lang="en-US" sz="2000" kern="0" dirty="0" smtClean="0">
              <a:solidFill>
                <a:schemeClr val="bg2"/>
              </a:solidFill>
            </a:endParaRPr>
          </a:p>
          <a:p>
            <a:pPr marL="285750" marR="0" lvl="1" indent="-285750" algn="l" defTabSz="914400" rtl="0" eaLnBrk="0" fontAlgn="base" latinLnBrk="0" hangingPunct="0">
              <a:lnSpc>
                <a:spcPct val="100000"/>
              </a:lnSpc>
              <a:spcBef>
                <a:spcPct val="20000"/>
              </a:spcBef>
              <a:spcAft>
                <a:spcPct val="0"/>
              </a:spcAft>
              <a:buClr>
                <a:srgbClr val="69BE28"/>
              </a:buClr>
              <a:buSzTx/>
              <a:buFont typeface="Wingdings" pitchFamily="2" charset="2"/>
              <a:buChar char="Ø"/>
              <a:tabLst/>
              <a:defRPr/>
            </a:pPr>
            <a:r>
              <a:rPr kumimoji="0" lang="en-US" sz="2000" b="0" i="0" u="none" strike="noStrike" kern="0" cap="none" spc="0" normalizeH="0" baseline="0" noProof="0" dirty="0" smtClean="0">
                <a:ln>
                  <a:noFill/>
                </a:ln>
                <a:solidFill>
                  <a:schemeClr val="bg2"/>
                </a:solidFill>
                <a:effectLst/>
                <a:uLnTx/>
                <a:uFillTx/>
                <a:latin typeface="+mn-lt"/>
              </a:rPr>
              <a:t>Hard to control temperature distribution through ceramic piece</a:t>
            </a:r>
          </a:p>
          <a:p>
            <a:pPr marL="285750" marR="0" lvl="1" indent="-285750" algn="l" defTabSz="914400" rtl="0" eaLnBrk="0" fontAlgn="base" latinLnBrk="0" hangingPunct="0">
              <a:lnSpc>
                <a:spcPct val="100000"/>
              </a:lnSpc>
              <a:spcBef>
                <a:spcPct val="20000"/>
              </a:spcBef>
              <a:spcAft>
                <a:spcPct val="0"/>
              </a:spcAft>
              <a:buClr>
                <a:srgbClr val="69BE28"/>
              </a:buClr>
              <a:buSzTx/>
              <a:buFont typeface="Wingdings" pitchFamily="2" charset="2"/>
              <a:buChar char="Ø"/>
              <a:tabLst/>
              <a:defRPr/>
            </a:pPr>
            <a:r>
              <a:rPr kumimoji="0" lang="en-US" sz="2000" b="0" i="0" u="none" strike="noStrike" kern="0" cap="none" spc="0" normalizeH="0" baseline="0" noProof="0" dirty="0" smtClean="0">
                <a:ln>
                  <a:noFill/>
                </a:ln>
                <a:solidFill>
                  <a:schemeClr val="bg2"/>
                </a:solidFill>
                <a:effectLst/>
                <a:uLnTx/>
                <a:uFillTx/>
                <a:latin typeface="+mn-lt"/>
              </a:rPr>
              <a:t>Using temperature controlled chamber for understanding the phenomena</a:t>
            </a:r>
            <a:endParaRPr kumimoji="0" lang="cs-CZ" sz="2000" b="0" i="0" u="none" strike="noStrike" kern="0" cap="none" spc="0" normalizeH="0" baseline="0" noProof="0" dirty="0">
              <a:ln>
                <a:noFill/>
              </a:ln>
              <a:solidFill>
                <a:schemeClr val="bg2"/>
              </a:solidFill>
              <a:effectLst/>
              <a:uLnTx/>
              <a:uFillTx/>
              <a:latin typeface="+mn-lt"/>
            </a:endParaRPr>
          </a:p>
        </p:txBody>
      </p:sp>
    </p:spTree>
    <p:extLst>
      <p:ext uri="{BB962C8B-B14F-4D97-AF65-F5344CB8AC3E}">
        <p14:creationId xmlns:p14="http://schemas.microsoft.com/office/powerpoint/2010/main" val="2729043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 y="12700"/>
            <a:ext cx="6917636" cy="1470025"/>
          </a:xfrm>
        </p:spPr>
        <p:txBody>
          <a:bodyPr/>
          <a:lstStyle/>
          <a:p>
            <a:r>
              <a:rPr lang="cs-CZ" dirty="0" err="1" smtClean="0"/>
              <a:t>Characterization</a:t>
            </a:r>
            <a:r>
              <a:rPr lang="cs-CZ" dirty="0" smtClean="0"/>
              <a:t> </a:t>
            </a:r>
            <a:r>
              <a:rPr lang="cs-CZ" dirty="0" err="1" smtClean="0"/>
              <a:t>of</a:t>
            </a:r>
            <a:r>
              <a:rPr lang="cs-CZ" dirty="0" smtClean="0"/>
              <a:t> PZT </a:t>
            </a:r>
            <a:r>
              <a:rPr lang="cs-CZ" dirty="0" err="1" smtClean="0"/>
              <a:t>ceramic</a:t>
            </a:r>
            <a:r>
              <a:rPr lang="cs-CZ" dirty="0" smtClean="0"/>
              <a:t> </a:t>
            </a:r>
            <a:r>
              <a:rPr lang="cs-CZ" sz="2400" dirty="0" err="1" smtClean="0"/>
              <a:t>for</a:t>
            </a:r>
            <a:r>
              <a:rPr lang="cs-CZ" sz="2400" dirty="0" smtClean="0"/>
              <a:t> AE </a:t>
            </a:r>
            <a:r>
              <a:rPr lang="cs-CZ" sz="2400" dirty="0" err="1" smtClean="0"/>
              <a:t>sensors</a:t>
            </a:r>
            <a:endParaRPr lang="cs-CZ" dirty="0"/>
          </a:p>
        </p:txBody>
      </p:sp>
      <p:sp>
        <p:nvSpPr>
          <p:cNvPr id="3" name="Zástupný symbol pro obsah 2"/>
          <p:cNvSpPr>
            <a:spLocks noGrp="1"/>
          </p:cNvSpPr>
          <p:nvPr>
            <p:ph idx="1"/>
          </p:nvPr>
        </p:nvSpPr>
        <p:spPr>
          <a:xfrm>
            <a:off x="276447" y="1600200"/>
            <a:ext cx="8580474" cy="4525963"/>
          </a:xfrm>
        </p:spPr>
        <p:txBody>
          <a:bodyPr/>
          <a:lstStyle/>
          <a:p>
            <a:pPr>
              <a:spcAft>
                <a:spcPts val="600"/>
              </a:spcAft>
              <a:buFont typeface="Wingdings" pitchFamily="2" charset="2"/>
              <a:buChar char="Ø"/>
            </a:pPr>
            <a:r>
              <a:rPr lang="en-US" sz="2000" dirty="0" smtClean="0"/>
              <a:t>Influence of temperature cycling on the coefficients of the PZT ceramics</a:t>
            </a:r>
          </a:p>
          <a:p>
            <a:pPr lvl="1">
              <a:spcAft>
                <a:spcPts val="0"/>
              </a:spcAft>
              <a:buFont typeface="Wingdings" pitchFamily="2" charset="2"/>
              <a:buChar char="Ø"/>
            </a:pPr>
            <a:r>
              <a:rPr lang="en-US" sz="1600" dirty="0" smtClean="0"/>
              <a:t>Several sample types – thin plate, thin disc, cylinder</a:t>
            </a:r>
          </a:p>
          <a:p>
            <a:pPr lvl="1">
              <a:spcAft>
                <a:spcPts val="0"/>
              </a:spcAft>
              <a:buFont typeface="Wingdings" pitchFamily="2" charset="2"/>
              <a:buChar char="Ø"/>
            </a:pPr>
            <a:r>
              <a:rPr lang="en-GB" sz="1600" dirty="0" smtClean="0">
                <a:sym typeface="Symbol"/>
              </a:rPr>
              <a:t>Special sample holding clamps for measurement in temperature chambers</a:t>
            </a:r>
          </a:p>
          <a:p>
            <a:pPr lvl="1">
              <a:spcAft>
                <a:spcPts val="0"/>
              </a:spcAft>
              <a:buFont typeface="Wingdings" pitchFamily="2" charset="2"/>
              <a:buChar char="Ø"/>
            </a:pPr>
            <a:r>
              <a:rPr lang="en-GB" sz="1600" dirty="0" smtClean="0">
                <a:sym typeface="Symbol"/>
              </a:rPr>
              <a:t>Frequency characteristics of electrical impedance of samples measured</a:t>
            </a:r>
          </a:p>
          <a:p>
            <a:pPr lvl="1">
              <a:spcAft>
                <a:spcPts val="0"/>
              </a:spcAft>
              <a:buFont typeface="Wingdings" pitchFamily="2" charset="2"/>
              <a:buChar char="Ø"/>
            </a:pPr>
            <a:endParaRPr lang="en-GB" sz="1600" dirty="0" smtClean="0"/>
          </a:p>
          <a:p>
            <a:pPr>
              <a:spcAft>
                <a:spcPts val="600"/>
              </a:spcAft>
              <a:buFont typeface="Wingdings" pitchFamily="2" charset="2"/>
              <a:buChar char="Ø"/>
            </a:pPr>
            <a:endParaRPr lang="en-US" sz="1800" dirty="0" smtClean="0"/>
          </a:p>
          <a:p>
            <a:pPr>
              <a:spcAft>
                <a:spcPts val="600"/>
              </a:spcAft>
              <a:buFont typeface="Wingdings" pitchFamily="2" charset="2"/>
              <a:buChar char="Ø"/>
            </a:pPr>
            <a:endParaRPr lang="en-US" sz="1800" dirty="0" smtClean="0"/>
          </a:p>
          <a:p>
            <a:pPr>
              <a:spcAft>
                <a:spcPts val="600"/>
              </a:spcAft>
              <a:buFont typeface="Wingdings" pitchFamily="2" charset="2"/>
              <a:buChar char="Ø"/>
            </a:pPr>
            <a:endParaRPr lang="en-US" sz="2000" dirty="0" smtClean="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8667" y="2941473"/>
            <a:ext cx="3587059" cy="3288375"/>
          </a:xfrm>
          <a:prstGeom prst="rect">
            <a:avLst/>
          </a:prstGeom>
        </p:spPr>
      </p:pic>
      <p:pic>
        <p:nvPicPr>
          <p:cNvPr id="121859" name="Picture 3" descr="Cyklovani_teplota"/>
          <p:cNvPicPr>
            <a:picLocks noChangeAspect="1" noChangeArrowheads="1"/>
          </p:cNvPicPr>
          <p:nvPr/>
        </p:nvPicPr>
        <p:blipFill>
          <a:blip r:embed="rId3" cstate="print"/>
          <a:srcRect/>
          <a:stretch>
            <a:fillRect/>
          </a:stretch>
        </p:blipFill>
        <p:spPr bwMode="auto">
          <a:xfrm>
            <a:off x="945649" y="5423250"/>
            <a:ext cx="4308965" cy="829340"/>
          </a:xfrm>
          <a:prstGeom prst="rect">
            <a:avLst/>
          </a:prstGeom>
          <a:noFill/>
          <a:ln w="9525">
            <a:noFill/>
            <a:miter lim="800000"/>
            <a:headEnd/>
            <a:tailEnd/>
          </a:ln>
        </p:spPr>
      </p:pic>
      <p:pic>
        <p:nvPicPr>
          <p:cNvPr id="121861" name="Picture 5" descr="Covers_to_furnace"/>
          <p:cNvPicPr>
            <a:picLocks noChangeAspect="1" noChangeArrowheads="1"/>
          </p:cNvPicPr>
          <p:nvPr/>
        </p:nvPicPr>
        <p:blipFill>
          <a:blip r:embed="rId4" cstate="print"/>
          <a:srcRect/>
          <a:stretch>
            <a:fillRect/>
          </a:stretch>
        </p:blipFill>
        <p:spPr bwMode="auto">
          <a:xfrm>
            <a:off x="2019631" y="3013544"/>
            <a:ext cx="1932422" cy="21868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 y="12700"/>
            <a:ext cx="6774511" cy="1470025"/>
          </a:xfrm>
        </p:spPr>
        <p:txBody>
          <a:bodyPr/>
          <a:lstStyle/>
          <a:p>
            <a:r>
              <a:rPr lang="cs-CZ" dirty="0" err="1" smtClean="0"/>
              <a:t>Characterization</a:t>
            </a:r>
            <a:r>
              <a:rPr lang="cs-CZ" dirty="0" smtClean="0"/>
              <a:t> </a:t>
            </a:r>
            <a:r>
              <a:rPr lang="cs-CZ" dirty="0" err="1" smtClean="0"/>
              <a:t>of</a:t>
            </a:r>
            <a:r>
              <a:rPr lang="cs-CZ" dirty="0" smtClean="0"/>
              <a:t> PZT </a:t>
            </a:r>
            <a:r>
              <a:rPr lang="cs-CZ" dirty="0" err="1" smtClean="0"/>
              <a:t>ceramic</a:t>
            </a:r>
            <a:r>
              <a:rPr lang="cs-CZ" dirty="0" smtClean="0"/>
              <a:t> </a:t>
            </a:r>
            <a:r>
              <a:rPr lang="cs-CZ" sz="2400" dirty="0" err="1" smtClean="0"/>
              <a:t>for</a:t>
            </a:r>
            <a:r>
              <a:rPr lang="cs-CZ" sz="2400" dirty="0" smtClean="0"/>
              <a:t> AE </a:t>
            </a:r>
            <a:r>
              <a:rPr lang="cs-CZ" sz="2400" dirty="0" err="1" smtClean="0"/>
              <a:t>sensors</a:t>
            </a:r>
            <a:endParaRPr lang="cs-CZ" dirty="0"/>
          </a:p>
        </p:txBody>
      </p:sp>
      <p:sp>
        <p:nvSpPr>
          <p:cNvPr id="3" name="Zástupný symbol pro obsah 2"/>
          <p:cNvSpPr>
            <a:spLocks noGrp="1"/>
          </p:cNvSpPr>
          <p:nvPr>
            <p:ph idx="1"/>
          </p:nvPr>
        </p:nvSpPr>
        <p:spPr>
          <a:xfrm>
            <a:off x="276447" y="1600200"/>
            <a:ext cx="8580474" cy="4525963"/>
          </a:xfrm>
        </p:spPr>
        <p:txBody>
          <a:bodyPr/>
          <a:lstStyle/>
          <a:p>
            <a:pPr marL="360363" lvl="1">
              <a:buFont typeface="Wingdings" pitchFamily="2" charset="2"/>
              <a:buChar char="Ø"/>
            </a:pPr>
            <a:r>
              <a:rPr lang="en-US" sz="1800" dirty="0" smtClean="0"/>
              <a:t>Calculation of piezoelectric charge coefficients </a:t>
            </a:r>
            <a:r>
              <a:rPr lang="en-US" sz="1600" dirty="0" err="1" smtClean="0"/>
              <a:t>d</a:t>
            </a:r>
            <a:r>
              <a:rPr lang="en-US" sz="1200" dirty="0" err="1" smtClean="0"/>
              <a:t>ij</a:t>
            </a:r>
            <a:r>
              <a:rPr lang="en-US" sz="1600" dirty="0" smtClean="0"/>
              <a:t>, </a:t>
            </a:r>
            <a:r>
              <a:rPr lang="en-US" sz="1800" dirty="0" smtClean="0"/>
              <a:t>elastic coefficients, relative dielectric permittivity, electromechanical coupling coefficients </a:t>
            </a:r>
            <a:r>
              <a:rPr lang="en-US" sz="1600" dirty="0" err="1" smtClean="0"/>
              <a:t>k</a:t>
            </a:r>
            <a:r>
              <a:rPr lang="en-US" sz="1200" dirty="0" err="1" smtClean="0"/>
              <a:t>ij</a:t>
            </a:r>
            <a:endParaRPr lang="en-US" sz="1600" dirty="0" smtClean="0"/>
          </a:p>
          <a:p>
            <a:pPr marL="360363" lvl="1">
              <a:buFont typeface="Wingdings" pitchFamily="2" charset="2"/>
              <a:buChar char="Ø"/>
            </a:pPr>
            <a:endParaRPr lang="en-US" sz="1600" dirty="0" smtClean="0"/>
          </a:p>
          <a:p>
            <a:pPr marL="360363" lvl="1">
              <a:buFont typeface="Wingdings" pitchFamily="2" charset="2"/>
              <a:buChar char="Ø"/>
            </a:pPr>
            <a:endParaRPr lang="en-US" sz="1600" dirty="0" smtClean="0"/>
          </a:p>
          <a:p>
            <a:pPr marL="360363" lvl="1">
              <a:buFont typeface="Wingdings" pitchFamily="2" charset="2"/>
              <a:buChar char="Ø"/>
            </a:pPr>
            <a:endParaRPr lang="en-US" sz="1600" dirty="0" smtClean="0"/>
          </a:p>
          <a:p>
            <a:pPr marL="360363" lvl="1">
              <a:buFont typeface="Wingdings" pitchFamily="2" charset="2"/>
              <a:buChar char="Ø"/>
            </a:pPr>
            <a:endParaRPr lang="en-US" sz="1600" dirty="0" smtClean="0"/>
          </a:p>
          <a:p>
            <a:pPr marL="360363" lvl="1">
              <a:buFont typeface="Wingdings" pitchFamily="2" charset="2"/>
              <a:buChar char="Ø"/>
            </a:pPr>
            <a:endParaRPr lang="en-US" sz="1600" dirty="0" smtClean="0"/>
          </a:p>
          <a:p>
            <a:pPr marL="360363" lvl="1">
              <a:buFont typeface="Wingdings" pitchFamily="2" charset="2"/>
              <a:buChar char="Ø"/>
            </a:pPr>
            <a:endParaRPr lang="en-US" sz="1600" dirty="0" smtClean="0"/>
          </a:p>
          <a:p>
            <a:pPr marL="360363" lvl="1">
              <a:buFont typeface="Wingdings" pitchFamily="2" charset="2"/>
              <a:buChar char="Ø"/>
            </a:pPr>
            <a:endParaRPr lang="en-US" sz="1600" dirty="0" smtClean="0"/>
          </a:p>
          <a:p>
            <a:pPr marL="360363" lvl="1">
              <a:buFont typeface="Wingdings" pitchFamily="2" charset="2"/>
              <a:buChar char="Ø"/>
            </a:pPr>
            <a:endParaRPr lang="en-US" sz="1600" dirty="0" smtClean="0"/>
          </a:p>
          <a:p>
            <a:pPr marL="360363" lvl="1">
              <a:buFont typeface="Wingdings" pitchFamily="2" charset="2"/>
              <a:buChar char="Ø"/>
            </a:pPr>
            <a:endParaRPr lang="en-US" sz="1600" dirty="0" smtClean="0"/>
          </a:p>
          <a:p>
            <a:pPr marL="360363" lvl="1">
              <a:buFont typeface="Wingdings" pitchFamily="2" charset="2"/>
              <a:buChar char="Ø"/>
            </a:pPr>
            <a:endParaRPr lang="en-US" sz="1600" dirty="0" smtClean="0"/>
          </a:p>
          <a:p>
            <a:pPr marL="360363" lvl="1">
              <a:buFont typeface="Wingdings" pitchFamily="2" charset="2"/>
              <a:buChar char="Ø"/>
            </a:pPr>
            <a:endParaRPr lang="en-US" sz="1600" dirty="0" smtClean="0"/>
          </a:p>
          <a:p>
            <a:pPr marL="360363" lvl="1">
              <a:buFont typeface="Wingdings" pitchFamily="2" charset="2"/>
              <a:buChar char="Ø"/>
            </a:pPr>
            <a:r>
              <a:rPr lang="en-US" sz="1600" b="1" dirty="0" err="1" smtClean="0"/>
              <a:t>Recrystal</a:t>
            </a:r>
            <a:r>
              <a:rPr lang="cs-CZ" sz="1600" b="1" dirty="0" smtClean="0"/>
              <a:t>liz</a:t>
            </a:r>
            <a:r>
              <a:rPr lang="en-US" sz="1600" b="1" dirty="0" err="1" smtClean="0"/>
              <a:t>ation</a:t>
            </a:r>
            <a:r>
              <a:rPr lang="en-US" sz="1600" b="1" dirty="0" smtClean="0"/>
              <a:t> observed near </a:t>
            </a:r>
            <a:r>
              <a:rPr lang="en-US" sz="1600" b="1" dirty="0" err="1" smtClean="0"/>
              <a:t>Cuire</a:t>
            </a:r>
            <a:r>
              <a:rPr lang="en-US" sz="1600" b="1" dirty="0" smtClean="0"/>
              <a:t> point (above 320°C)</a:t>
            </a:r>
            <a:endParaRPr lang="en-US" sz="1600" b="1" dirty="0"/>
          </a:p>
        </p:txBody>
      </p:sp>
      <p:pic>
        <p:nvPicPr>
          <p:cNvPr id="121858" name="Obrázek 1"/>
          <p:cNvPicPr>
            <a:picLocks noChangeAspect="1" noChangeArrowheads="1"/>
          </p:cNvPicPr>
          <p:nvPr/>
        </p:nvPicPr>
        <p:blipFill>
          <a:blip r:embed="rId2" cstate="print"/>
          <a:srcRect l="4703" t="8423" r="7735" b="1282"/>
          <a:stretch>
            <a:fillRect/>
          </a:stretch>
        </p:blipFill>
        <p:spPr bwMode="auto">
          <a:xfrm>
            <a:off x="639249" y="2399535"/>
            <a:ext cx="4131535" cy="2843305"/>
          </a:xfrm>
          <a:prstGeom prst="rect">
            <a:avLst/>
          </a:prstGeom>
          <a:noFill/>
          <a:ln w="9525">
            <a:noFill/>
            <a:miter lim="800000"/>
            <a:headEnd/>
            <a:tailEnd/>
          </a:ln>
        </p:spPr>
      </p:pic>
      <p:pic>
        <p:nvPicPr>
          <p:cNvPr id="121860" name="Obrázek 7"/>
          <p:cNvPicPr>
            <a:picLocks noChangeAspect="1" noChangeArrowheads="1"/>
          </p:cNvPicPr>
          <p:nvPr/>
        </p:nvPicPr>
        <p:blipFill>
          <a:blip r:embed="rId3" cstate="print"/>
          <a:srcRect l="4448" t="8974" r="7352" b="1831"/>
          <a:stretch>
            <a:fillRect/>
          </a:stretch>
        </p:blipFill>
        <p:spPr bwMode="auto">
          <a:xfrm>
            <a:off x="4879237" y="2345635"/>
            <a:ext cx="4067940" cy="28113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2700"/>
            <a:ext cx="6790414" cy="1470025"/>
          </a:xfrm>
        </p:spPr>
        <p:txBody>
          <a:bodyPr/>
          <a:lstStyle/>
          <a:p>
            <a:r>
              <a:rPr lang="cs-CZ" dirty="0" err="1" smtClean="0"/>
              <a:t>Characterization</a:t>
            </a:r>
            <a:r>
              <a:rPr lang="cs-CZ" dirty="0" smtClean="0"/>
              <a:t> </a:t>
            </a:r>
            <a:r>
              <a:rPr lang="cs-CZ" dirty="0" err="1" smtClean="0"/>
              <a:t>of</a:t>
            </a:r>
            <a:r>
              <a:rPr lang="cs-CZ" dirty="0" smtClean="0"/>
              <a:t> PZT </a:t>
            </a:r>
            <a:r>
              <a:rPr lang="cs-CZ" dirty="0" err="1" smtClean="0"/>
              <a:t>ceramic</a:t>
            </a:r>
            <a:r>
              <a:rPr lang="cs-CZ" dirty="0" smtClean="0"/>
              <a:t> </a:t>
            </a:r>
            <a:r>
              <a:rPr lang="en-US" sz="2400" dirty="0" smtClean="0"/>
              <a:t>for knock sensors</a:t>
            </a:r>
            <a:endParaRPr lang="cs-CZ" dirty="0"/>
          </a:p>
        </p:txBody>
      </p:sp>
      <p:sp>
        <p:nvSpPr>
          <p:cNvPr id="3" name="Zástupný symbol pro obsah 2"/>
          <p:cNvSpPr>
            <a:spLocks noGrp="1"/>
          </p:cNvSpPr>
          <p:nvPr>
            <p:ph idx="1"/>
          </p:nvPr>
        </p:nvSpPr>
        <p:spPr>
          <a:xfrm>
            <a:off x="276447" y="1600200"/>
            <a:ext cx="8580474" cy="4525963"/>
          </a:xfrm>
        </p:spPr>
        <p:txBody>
          <a:bodyPr/>
          <a:lstStyle/>
          <a:p>
            <a:pPr marL="360363" lvl="1">
              <a:buFont typeface="Wingdings" pitchFamily="2" charset="2"/>
              <a:buChar char="Ø"/>
            </a:pPr>
            <a:r>
              <a:rPr lang="en-US" sz="1600" dirty="0" smtClean="0"/>
              <a:t>Evaluation of temperature dependence of resonant and </a:t>
            </a:r>
            <a:r>
              <a:rPr lang="en-US" sz="1600" dirty="0" err="1" smtClean="0"/>
              <a:t>antiresonant</a:t>
            </a:r>
            <a:r>
              <a:rPr lang="en-US" sz="1600" dirty="0" smtClean="0"/>
              <a:t> frequencies of piezoelectric knock sensors with ring PZT element </a:t>
            </a:r>
          </a:p>
          <a:p>
            <a:pPr marL="360363" lvl="1">
              <a:buFont typeface="Wingdings" pitchFamily="2" charset="2"/>
              <a:buChar char="Ø"/>
            </a:pPr>
            <a:r>
              <a:rPr lang="en-US" sz="1600" dirty="0" smtClean="0"/>
              <a:t>Different sensors with various extent of damage have been examined</a:t>
            </a:r>
          </a:p>
          <a:p>
            <a:pPr marL="760413" lvl="2">
              <a:buFont typeface="Wingdings" pitchFamily="2" charset="2"/>
              <a:buChar char="Ø"/>
            </a:pPr>
            <a:r>
              <a:rPr lang="en-US" sz="1200" dirty="0" smtClean="0"/>
              <a:t>Not damaged sensors (ring SONOX, commercial Bosch, uncovered prototype)</a:t>
            </a:r>
          </a:p>
          <a:p>
            <a:pPr marL="760413" lvl="2">
              <a:buFont typeface="Wingdings" pitchFamily="2" charset="2"/>
              <a:buChar char="Ø"/>
            </a:pPr>
            <a:r>
              <a:rPr lang="en-US" sz="1200" dirty="0" smtClean="0"/>
              <a:t>Prototype with cracked </a:t>
            </a:r>
            <a:r>
              <a:rPr lang="en-US" sz="1200" dirty="0" err="1" smtClean="0"/>
              <a:t>piezoceramic</a:t>
            </a:r>
            <a:r>
              <a:rPr lang="en-US" sz="1200" dirty="0" smtClean="0"/>
              <a:t> ring</a:t>
            </a:r>
          </a:p>
          <a:p>
            <a:pPr marL="760413" lvl="2">
              <a:buFont typeface="Wingdings" pitchFamily="2" charset="2"/>
              <a:buChar char="Ø"/>
            </a:pPr>
            <a:r>
              <a:rPr lang="en-US" sz="1200" dirty="0" smtClean="0"/>
              <a:t>Prototype with broken </a:t>
            </a:r>
            <a:r>
              <a:rPr lang="en-US" sz="1200" dirty="0" err="1" smtClean="0"/>
              <a:t>piezoceramic</a:t>
            </a:r>
            <a:r>
              <a:rPr lang="en-US" sz="1200" dirty="0" smtClean="0"/>
              <a:t> ring</a:t>
            </a:r>
          </a:p>
          <a:p>
            <a:pPr marL="360363" lvl="1">
              <a:buFont typeface="Wingdings" pitchFamily="2" charset="2"/>
              <a:buChar char="Ø"/>
            </a:pPr>
            <a:r>
              <a:rPr lang="en-US" sz="1600" dirty="0" smtClean="0"/>
              <a:t>Impedance measurement of PZT element</a:t>
            </a:r>
          </a:p>
          <a:p>
            <a:pPr marL="360363" lvl="1">
              <a:buNone/>
            </a:pPr>
            <a:r>
              <a:rPr lang="en-US" sz="1600" dirty="0" smtClean="0"/>
              <a:t>	before and after temperature stress </a:t>
            </a:r>
            <a:r>
              <a:rPr lang="en-US" sz="1400" dirty="0" smtClean="0"/>
              <a:t>(-20</a:t>
            </a:r>
            <a:r>
              <a:rPr lang="cs-CZ" sz="1400" dirty="0" smtClean="0"/>
              <a:t>°C to 140°C)</a:t>
            </a:r>
            <a:endParaRPr lang="en-US" sz="1600" dirty="0" smtClean="0"/>
          </a:p>
          <a:p>
            <a:pPr marL="360363" lvl="1">
              <a:buFont typeface="Wingdings" pitchFamily="2" charset="2"/>
              <a:buChar char="Ø"/>
            </a:pPr>
            <a:endParaRPr lang="en-US" sz="1600" dirty="0" smtClean="0"/>
          </a:p>
          <a:p>
            <a:pPr marL="360363" lvl="1">
              <a:buFont typeface="Wingdings" pitchFamily="2" charset="2"/>
              <a:buChar char="Ø"/>
            </a:pPr>
            <a:endParaRPr lang="en-US" sz="1600" dirty="0" smtClean="0"/>
          </a:p>
          <a:p>
            <a:pPr marL="360363" lvl="1">
              <a:buFont typeface="Wingdings" pitchFamily="2" charset="2"/>
              <a:buChar char="Ø"/>
            </a:pPr>
            <a:endParaRPr lang="en-US" sz="1600" dirty="0" smtClean="0"/>
          </a:p>
          <a:p>
            <a:pPr marL="360363" lvl="1">
              <a:buFont typeface="Wingdings" pitchFamily="2" charset="2"/>
              <a:buChar char="Ø"/>
            </a:pPr>
            <a:endParaRPr lang="en-US" sz="1600" dirty="0" smtClean="0"/>
          </a:p>
          <a:p>
            <a:pPr marL="360363" lvl="1">
              <a:buFont typeface="Wingdings" pitchFamily="2" charset="2"/>
              <a:buChar char="Ø"/>
            </a:pPr>
            <a:endParaRPr lang="en-US" sz="1600" dirty="0" smtClean="0"/>
          </a:p>
          <a:p>
            <a:pPr marL="360363" lvl="1">
              <a:buFont typeface="Wingdings" pitchFamily="2" charset="2"/>
              <a:buChar char="Ø"/>
            </a:pPr>
            <a:endParaRPr lang="en-US" sz="1600" dirty="0" smtClean="0"/>
          </a:p>
          <a:p>
            <a:pPr marL="360363" lvl="1">
              <a:buFont typeface="Wingdings" pitchFamily="2" charset="2"/>
              <a:buChar char="Ø"/>
            </a:pPr>
            <a:endParaRPr lang="en-US" sz="1600" dirty="0" smtClean="0"/>
          </a:p>
          <a:p>
            <a:pPr marL="360363" lvl="1">
              <a:buFont typeface="Wingdings" pitchFamily="2" charset="2"/>
              <a:buChar char="Ø"/>
            </a:pPr>
            <a:endParaRPr lang="en-US" sz="1600" dirty="0" smtClean="0"/>
          </a:p>
          <a:p>
            <a:pPr marL="360363" lvl="1">
              <a:buFont typeface="Wingdings" pitchFamily="2" charset="2"/>
              <a:buChar char="Ø"/>
            </a:pPr>
            <a:endParaRPr lang="en-US" sz="1600" dirty="0" smtClean="0"/>
          </a:p>
          <a:p>
            <a:pPr marL="360363" lvl="1">
              <a:buFont typeface="Wingdings" pitchFamily="2" charset="2"/>
              <a:buChar char="Ø"/>
            </a:pPr>
            <a:endParaRPr lang="en-US" sz="1600" dirty="0" smtClean="0"/>
          </a:p>
        </p:txBody>
      </p:sp>
      <p:pic>
        <p:nvPicPr>
          <p:cNvPr id="6" name="Obrázek 1"/>
          <p:cNvPicPr/>
          <p:nvPr/>
        </p:nvPicPr>
        <p:blipFill>
          <a:blip r:embed="rId2" cstate="print">
            <a:extLst>
              <a:ext uri="{28A0092B-C50C-407E-A947-70E740481C1C}">
                <a14:useLocalDpi xmlns:a14="http://schemas.microsoft.com/office/drawing/2010/main" val="0"/>
              </a:ext>
            </a:extLst>
          </a:blip>
          <a:stretch>
            <a:fillRect/>
          </a:stretch>
        </p:blipFill>
        <p:spPr>
          <a:xfrm>
            <a:off x="5691934" y="2945774"/>
            <a:ext cx="3062454" cy="2938194"/>
          </a:xfrm>
          <a:prstGeom prst="rect">
            <a:avLst/>
          </a:prstGeom>
        </p:spPr>
      </p:pic>
      <p:pic>
        <p:nvPicPr>
          <p:cNvPr id="7" name="Obrázek 6"/>
          <p:cNvPicPr/>
          <p:nvPr/>
        </p:nvPicPr>
        <p:blipFill>
          <a:blip r:embed="rId3" cstate="print">
            <a:extLst>
              <a:ext uri="{28A0092B-C50C-407E-A947-70E740481C1C}">
                <a14:useLocalDpi xmlns:a14="http://schemas.microsoft.com/office/drawing/2010/main" val="0"/>
              </a:ext>
            </a:extLst>
          </a:blip>
          <a:stretch>
            <a:fillRect/>
          </a:stretch>
        </p:blipFill>
        <p:spPr>
          <a:xfrm>
            <a:off x="713043" y="3816626"/>
            <a:ext cx="3970275" cy="200372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2700"/>
            <a:ext cx="6790414" cy="1470025"/>
          </a:xfrm>
        </p:spPr>
        <p:txBody>
          <a:bodyPr/>
          <a:lstStyle/>
          <a:p>
            <a:r>
              <a:rPr lang="cs-CZ" dirty="0" err="1" smtClean="0"/>
              <a:t>Characterization</a:t>
            </a:r>
            <a:r>
              <a:rPr lang="cs-CZ" dirty="0" smtClean="0"/>
              <a:t> </a:t>
            </a:r>
            <a:r>
              <a:rPr lang="cs-CZ" dirty="0" err="1" smtClean="0"/>
              <a:t>of</a:t>
            </a:r>
            <a:r>
              <a:rPr lang="cs-CZ" dirty="0" smtClean="0"/>
              <a:t> PZT </a:t>
            </a:r>
            <a:r>
              <a:rPr lang="cs-CZ" dirty="0" err="1" smtClean="0"/>
              <a:t>ceramic</a:t>
            </a:r>
            <a:r>
              <a:rPr lang="cs-CZ" dirty="0" smtClean="0"/>
              <a:t> </a:t>
            </a:r>
            <a:r>
              <a:rPr lang="en-US" sz="2400" dirty="0" smtClean="0"/>
              <a:t>for knock sensors</a:t>
            </a:r>
            <a:endParaRPr lang="cs-CZ" dirty="0"/>
          </a:p>
        </p:txBody>
      </p:sp>
      <p:sp>
        <p:nvSpPr>
          <p:cNvPr id="3" name="Zástupný symbol pro obsah 2"/>
          <p:cNvSpPr>
            <a:spLocks noGrp="1"/>
          </p:cNvSpPr>
          <p:nvPr>
            <p:ph idx="1"/>
          </p:nvPr>
        </p:nvSpPr>
        <p:spPr>
          <a:xfrm>
            <a:off x="276447" y="1600200"/>
            <a:ext cx="8580474" cy="4525963"/>
          </a:xfrm>
        </p:spPr>
        <p:txBody>
          <a:bodyPr/>
          <a:lstStyle/>
          <a:p>
            <a:pPr marL="360363" lvl="1">
              <a:buFont typeface="Wingdings" pitchFamily="2" charset="2"/>
              <a:buChar char="Ø"/>
            </a:pPr>
            <a:r>
              <a:rPr lang="cs-CZ" sz="1600" dirty="0" err="1" smtClean="0"/>
              <a:t>Resonant</a:t>
            </a:r>
            <a:r>
              <a:rPr lang="cs-CZ" sz="1600" dirty="0" smtClean="0"/>
              <a:t> </a:t>
            </a:r>
            <a:r>
              <a:rPr lang="cs-CZ" sz="1600" dirty="0" err="1" smtClean="0"/>
              <a:t>frequencies</a:t>
            </a:r>
            <a:r>
              <a:rPr lang="cs-CZ" sz="1600" dirty="0" smtClean="0"/>
              <a:t> </a:t>
            </a:r>
            <a:r>
              <a:rPr lang="cs-CZ" sz="1600" dirty="0" err="1" smtClean="0"/>
              <a:t>change</a:t>
            </a:r>
            <a:r>
              <a:rPr lang="cs-CZ" sz="1600" dirty="0" smtClean="0"/>
              <a:t> in </a:t>
            </a:r>
            <a:r>
              <a:rPr lang="cs-CZ" sz="1600" dirty="0" err="1" smtClean="0"/>
              <a:t>sensors</a:t>
            </a:r>
            <a:r>
              <a:rPr lang="cs-CZ" sz="1600" dirty="0" smtClean="0"/>
              <a:t> </a:t>
            </a:r>
            <a:r>
              <a:rPr lang="cs-CZ" sz="1600" dirty="0" err="1" smtClean="0"/>
              <a:t>with</a:t>
            </a:r>
            <a:r>
              <a:rPr lang="cs-CZ" sz="1600" dirty="0" smtClean="0"/>
              <a:t> no </a:t>
            </a:r>
            <a:r>
              <a:rPr lang="cs-CZ" sz="1600" dirty="0" err="1" smtClean="0"/>
              <a:t>obvious</a:t>
            </a:r>
            <a:r>
              <a:rPr lang="cs-CZ" sz="1600" dirty="0" smtClean="0"/>
              <a:t> </a:t>
            </a:r>
            <a:r>
              <a:rPr lang="cs-CZ" sz="1600" dirty="0" err="1" smtClean="0"/>
              <a:t>damage</a:t>
            </a:r>
            <a:endParaRPr lang="cs-CZ" sz="1600" dirty="0" smtClean="0"/>
          </a:p>
          <a:p>
            <a:pPr marL="360363" lvl="1">
              <a:buNone/>
            </a:pPr>
            <a:r>
              <a:rPr lang="cs-CZ" sz="1400" dirty="0" smtClean="0"/>
              <a:t>		Ring SONOX		      BOSCH	    	</a:t>
            </a:r>
            <a:r>
              <a:rPr lang="cs-CZ" sz="1400" dirty="0" err="1" smtClean="0"/>
              <a:t>Uncovered</a:t>
            </a:r>
            <a:r>
              <a:rPr lang="cs-CZ" sz="1400" dirty="0" smtClean="0"/>
              <a:t> prototype</a:t>
            </a:r>
          </a:p>
          <a:p>
            <a:pPr marL="360363" lvl="1">
              <a:buNone/>
            </a:pPr>
            <a:endParaRPr lang="cs-CZ" sz="1800" dirty="0" smtClean="0"/>
          </a:p>
          <a:p>
            <a:pPr marL="360363" lvl="1">
              <a:buNone/>
            </a:pPr>
            <a:endParaRPr lang="cs-CZ" sz="1600" dirty="0" smtClean="0"/>
          </a:p>
          <a:p>
            <a:pPr marL="360363" lvl="1">
              <a:buNone/>
            </a:pPr>
            <a:endParaRPr lang="cs-CZ" sz="1600" dirty="0" smtClean="0"/>
          </a:p>
          <a:p>
            <a:pPr marL="360363" lvl="1">
              <a:buNone/>
            </a:pPr>
            <a:endParaRPr lang="cs-CZ" sz="1600" dirty="0" smtClean="0"/>
          </a:p>
          <a:p>
            <a:pPr marL="360363" lvl="1">
              <a:buNone/>
            </a:pPr>
            <a:endParaRPr lang="cs-CZ" sz="1600" dirty="0" smtClean="0"/>
          </a:p>
          <a:p>
            <a:pPr marL="360363" lvl="1">
              <a:buNone/>
            </a:pPr>
            <a:endParaRPr lang="cs-CZ" sz="1600" dirty="0" smtClean="0"/>
          </a:p>
          <a:p>
            <a:pPr marL="360363" lvl="1">
              <a:buNone/>
            </a:pPr>
            <a:endParaRPr lang="cs-CZ" sz="600" dirty="0" smtClean="0"/>
          </a:p>
          <a:p>
            <a:pPr marL="360363" lvl="1">
              <a:buFont typeface="Wingdings" pitchFamily="2" charset="2"/>
              <a:buChar char="Ø"/>
            </a:pPr>
            <a:r>
              <a:rPr lang="cs-CZ" sz="1600" dirty="0" err="1" smtClean="0"/>
              <a:t>Resonant</a:t>
            </a:r>
            <a:r>
              <a:rPr lang="cs-CZ" sz="1600" dirty="0" smtClean="0"/>
              <a:t> </a:t>
            </a:r>
            <a:r>
              <a:rPr lang="cs-CZ" sz="1600" dirty="0" err="1" smtClean="0"/>
              <a:t>frequencies</a:t>
            </a:r>
            <a:r>
              <a:rPr lang="cs-CZ" sz="1600" dirty="0" smtClean="0"/>
              <a:t> </a:t>
            </a:r>
            <a:r>
              <a:rPr lang="cs-CZ" sz="1600" dirty="0" err="1" smtClean="0"/>
              <a:t>change</a:t>
            </a:r>
            <a:r>
              <a:rPr lang="cs-CZ" sz="1600" dirty="0" smtClean="0"/>
              <a:t> in </a:t>
            </a:r>
            <a:r>
              <a:rPr lang="cs-CZ" sz="1600" dirty="0" err="1" smtClean="0"/>
              <a:t>sensors</a:t>
            </a:r>
            <a:r>
              <a:rPr lang="cs-CZ" sz="1600" dirty="0" smtClean="0"/>
              <a:t> </a:t>
            </a:r>
            <a:r>
              <a:rPr lang="cs-CZ" sz="1600" dirty="0" err="1" smtClean="0"/>
              <a:t>with</a:t>
            </a:r>
            <a:r>
              <a:rPr lang="cs-CZ" sz="1600" dirty="0" smtClean="0"/>
              <a:t> </a:t>
            </a:r>
            <a:r>
              <a:rPr lang="cs-CZ" sz="1600" dirty="0" err="1" smtClean="0"/>
              <a:t>crack</a:t>
            </a:r>
            <a:r>
              <a:rPr lang="cs-CZ" sz="1600" dirty="0" smtClean="0"/>
              <a:t> (</a:t>
            </a:r>
            <a:r>
              <a:rPr lang="cs-CZ" sz="1600" dirty="0" err="1" smtClean="0"/>
              <a:t>left</a:t>
            </a:r>
            <a:r>
              <a:rPr lang="cs-CZ" sz="1600" dirty="0" smtClean="0"/>
              <a:t>) </a:t>
            </a:r>
            <a:r>
              <a:rPr lang="cs-CZ" sz="1600" dirty="0" err="1" smtClean="0"/>
              <a:t>and</a:t>
            </a:r>
            <a:r>
              <a:rPr lang="cs-CZ" sz="1600" dirty="0" smtClean="0"/>
              <a:t> </a:t>
            </a:r>
            <a:r>
              <a:rPr lang="cs-CZ" sz="1600" dirty="0" err="1" smtClean="0"/>
              <a:t>with</a:t>
            </a:r>
            <a:r>
              <a:rPr lang="cs-CZ" sz="1600" dirty="0" smtClean="0"/>
              <a:t> </a:t>
            </a:r>
            <a:r>
              <a:rPr lang="cs-CZ" sz="1600" dirty="0" err="1" smtClean="0"/>
              <a:t>broken</a:t>
            </a:r>
            <a:r>
              <a:rPr lang="cs-CZ" sz="1600" dirty="0" smtClean="0"/>
              <a:t> ring (</a:t>
            </a:r>
            <a:r>
              <a:rPr lang="cs-CZ" sz="1600" dirty="0" err="1" smtClean="0"/>
              <a:t>right</a:t>
            </a:r>
            <a:r>
              <a:rPr lang="cs-CZ" sz="1600" dirty="0" smtClean="0"/>
              <a:t>)</a:t>
            </a:r>
          </a:p>
          <a:p>
            <a:pPr marL="360363" lvl="1">
              <a:buFont typeface="Wingdings" pitchFamily="2" charset="2"/>
              <a:buChar char="Ø"/>
            </a:pPr>
            <a:endParaRPr lang="en-US" sz="1600" dirty="0" smtClean="0"/>
          </a:p>
          <a:p>
            <a:pPr marL="360363" lvl="1">
              <a:buFont typeface="Wingdings" pitchFamily="2" charset="2"/>
              <a:buChar char="Ø"/>
            </a:pPr>
            <a:endParaRPr lang="en-US" sz="1600" dirty="0" smtClean="0"/>
          </a:p>
          <a:p>
            <a:pPr marL="360363" lvl="1">
              <a:buFont typeface="Wingdings" pitchFamily="2" charset="2"/>
              <a:buChar char="Ø"/>
            </a:pPr>
            <a:endParaRPr lang="en-US" sz="1600" dirty="0" smtClean="0"/>
          </a:p>
          <a:p>
            <a:pPr marL="360363" lvl="1">
              <a:buFont typeface="Wingdings" pitchFamily="2" charset="2"/>
              <a:buChar char="Ø"/>
            </a:pPr>
            <a:endParaRPr lang="en-US" sz="1600" dirty="0" smtClean="0"/>
          </a:p>
          <a:p>
            <a:pPr marL="360363" lvl="1">
              <a:buFont typeface="Wingdings" pitchFamily="2" charset="2"/>
              <a:buChar char="Ø"/>
            </a:pPr>
            <a:endParaRPr lang="en-US" sz="1600" dirty="0" smtClean="0"/>
          </a:p>
          <a:p>
            <a:pPr marL="360363" lvl="1">
              <a:buFont typeface="Wingdings" pitchFamily="2" charset="2"/>
              <a:buChar char="Ø"/>
            </a:pPr>
            <a:endParaRPr lang="en-US" sz="1600" dirty="0" smtClean="0"/>
          </a:p>
          <a:p>
            <a:pPr marL="360363" lvl="1">
              <a:buFont typeface="Wingdings" pitchFamily="2" charset="2"/>
              <a:buChar char="Ø"/>
            </a:pPr>
            <a:endParaRPr lang="en-US" sz="1600" dirty="0" smtClean="0"/>
          </a:p>
          <a:p>
            <a:pPr marL="360363" lvl="1">
              <a:buFont typeface="Wingdings" pitchFamily="2" charset="2"/>
              <a:buChar char="Ø"/>
            </a:pPr>
            <a:endParaRPr lang="en-US" sz="1600" dirty="0" smtClean="0"/>
          </a:p>
          <a:p>
            <a:pPr marL="360363" lvl="1">
              <a:buFont typeface="Wingdings" pitchFamily="2" charset="2"/>
              <a:buChar char="Ø"/>
            </a:pPr>
            <a:endParaRPr lang="en-US" sz="1600" dirty="0" smtClean="0"/>
          </a:p>
          <a:p>
            <a:pPr marL="360363" lvl="1">
              <a:buFont typeface="Wingdings" pitchFamily="2" charset="2"/>
              <a:buChar char="Ø"/>
            </a:pPr>
            <a:endParaRPr lang="en-US" sz="1600" dirty="0" smtClean="0"/>
          </a:p>
        </p:txBody>
      </p:sp>
      <p:pic>
        <p:nvPicPr>
          <p:cNvPr id="8" name="Obrázek 15"/>
          <p:cNvPicPr/>
          <p:nvPr/>
        </p:nvPicPr>
        <p:blipFill rotWithShape="1">
          <a:blip r:embed="rId2" cstate="print">
            <a:extLst>
              <a:ext uri="{28A0092B-C50C-407E-A947-70E740481C1C}">
                <a14:useLocalDpi xmlns:a14="http://schemas.microsoft.com/office/drawing/2010/main" val="0"/>
              </a:ext>
            </a:extLst>
          </a:blip>
          <a:srcRect l="12513" t="8862" r="7592" b="7829"/>
          <a:stretch/>
        </p:blipFill>
        <p:spPr bwMode="auto">
          <a:xfrm>
            <a:off x="3215728" y="2155288"/>
            <a:ext cx="2938583" cy="1971439"/>
          </a:xfrm>
          <a:prstGeom prst="rect">
            <a:avLst/>
          </a:prstGeom>
          <a:ln>
            <a:noFill/>
          </a:ln>
          <a:extLst>
            <a:ext uri="{53640926-AAD7-44D8-BBD7-CCE9431645EC}">
              <a14:shadowObscured xmlns:a14="http://schemas.microsoft.com/office/drawing/2010/main"/>
            </a:ext>
          </a:extLst>
        </p:spPr>
      </p:pic>
      <p:pic>
        <p:nvPicPr>
          <p:cNvPr id="9" name="Obrázek 16"/>
          <p:cNvPicPr/>
          <p:nvPr/>
        </p:nvPicPr>
        <p:blipFill rotWithShape="1">
          <a:blip r:embed="rId3" cstate="print">
            <a:extLst>
              <a:ext uri="{28A0092B-C50C-407E-A947-70E740481C1C}">
                <a14:useLocalDpi xmlns:a14="http://schemas.microsoft.com/office/drawing/2010/main" val="0"/>
              </a:ext>
            </a:extLst>
          </a:blip>
          <a:srcRect l="11454" t="9305" r="7977" b="6205"/>
          <a:stretch/>
        </p:blipFill>
        <p:spPr bwMode="auto">
          <a:xfrm>
            <a:off x="6173172" y="2179144"/>
            <a:ext cx="2803852" cy="1915778"/>
          </a:xfrm>
          <a:prstGeom prst="rect">
            <a:avLst/>
          </a:prstGeom>
          <a:ln>
            <a:noFill/>
          </a:ln>
          <a:extLst>
            <a:ext uri="{53640926-AAD7-44D8-BBD7-CCE9431645EC}">
              <a14:shadowObscured xmlns:a14="http://schemas.microsoft.com/office/drawing/2010/main"/>
            </a:ext>
          </a:extLst>
        </p:spPr>
      </p:pic>
      <p:pic>
        <p:nvPicPr>
          <p:cNvPr id="10" name="Obrázek 19"/>
          <p:cNvPicPr/>
          <p:nvPr/>
        </p:nvPicPr>
        <p:blipFill rotWithShape="1">
          <a:blip r:embed="rId4" cstate="print">
            <a:extLst>
              <a:ext uri="{28A0092B-C50C-407E-A947-70E740481C1C}">
                <a14:useLocalDpi xmlns:a14="http://schemas.microsoft.com/office/drawing/2010/main" val="0"/>
              </a:ext>
            </a:extLst>
          </a:blip>
          <a:srcRect l="11743" t="8124" r="8168" b="9306"/>
          <a:stretch/>
        </p:blipFill>
        <p:spPr bwMode="auto">
          <a:xfrm>
            <a:off x="282533" y="2179142"/>
            <a:ext cx="2874137" cy="1891926"/>
          </a:xfrm>
          <a:prstGeom prst="rect">
            <a:avLst/>
          </a:prstGeom>
          <a:ln>
            <a:noFill/>
          </a:ln>
          <a:extLst>
            <a:ext uri="{53640926-AAD7-44D8-BBD7-CCE9431645EC}">
              <a14:shadowObscured xmlns:a14="http://schemas.microsoft.com/office/drawing/2010/main"/>
            </a:ext>
          </a:extLst>
        </p:spPr>
      </p:pic>
      <p:pic>
        <p:nvPicPr>
          <p:cNvPr id="11" name="Obrázek 17"/>
          <p:cNvPicPr/>
          <p:nvPr/>
        </p:nvPicPr>
        <p:blipFill rotWithShape="1">
          <a:blip r:embed="rId5" cstate="print">
            <a:extLst>
              <a:ext uri="{28A0092B-C50C-407E-A947-70E740481C1C}">
                <a14:useLocalDpi xmlns:a14="http://schemas.microsoft.com/office/drawing/2010/main" val="0"/>
              </a:ext>
            </a:extLst>
          </a:blip>
          <a:srcRect l="11647" t="9158" r="8073" b="9453"/>
          <a:stretch/>
        </p:blipFill>
        <p:spPr bwMode="auto">
          <a:xfrm>
            <a:off x="1365045" y="4413460"/>
            <a:ext cx="3000220" cy="2074804"/>
          </a:xfrm>
          <a:prstGeom prst="rect">
            <a:avLst/>
          </a:prstGeom>
          <a:ln>
            <a:noFill/>
          </a:ln>
          <a:extLst>
            <a:ext uri="{53640926-AAD7-44D8-BBD7-CCE9431645EC}">
              <a14:shadowObscured xmlns:a14="http://schemas.microsoft.com/office/drawing/2010/main"/>
            </a:ext>
          </a:extLst>
        </p:spPr>
      </p:pic>
      <p:pic>
        <p:nvPicPr>
          <p:cNvPr id="12" name="Obrázek 14"/>
          <p:cNvPicPr/>
          <p:nvPr/>
        </p:nvPicPr>
        <p:blipFill rotWithShape="1">
          <a:blip r:embed="rId6" cstate="print">
            <a:extLst>
              <a:ext uri="{28A0092B-C50C-407E-A947-70E740481C1C}">
                <a14:useLocalDpi xmlns:a14="http://schemas.microsoft.com/office/drawing/2010/main" val="0"/>
              </a:ext>
            </a:extLst>
          </a:blip>
          <a:srcRect l="11551" t="7385" r="7976" b="7385"/>
          <a:stretch/>
        </p:blipFill>
        <p:spPr bwMode="auto">
          <a:xfrm>
            <a:off x="4579980" y="4373703"/>
            <a:ext cx="3037370" cy="2178172"/>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Sensor arrays for sound source localization</a:t>
            </a:r>
            <a:endParaRPr lang="cs-CZ" dirty="0"/>
          </a:p>
        </p:txBody>
      </p:sp>
      <p:sp>
        <p:nvSpPr>
          <p:cNvPr id="3" name="Zástupný symbol pro obsah 2"/>
          <p:cNvSpPr>
            <a:spLocks noGrp="1"/>
          </p:cNvSpPr>
          <p:nvPr>
            <p:ph idx="1"/>
          </p:nvPr>
        </p:nvSpPr>
        <p:spPr>
          <a:xfrm>
            <a:off x="369736" y="1544541"/>
            <a:ext cx="8229600" cy="4705184"/>
          </a:xfrm>
        </p:spPr>
        <p:txBody>
          <a:bodyPr/>
          <a:lstStyle/>
          <a:p>
            <a:pPr marL="182563" indent="-182563">
              <a:buFont typeface="Wingdings" pitchFamily="2" charset="2"/>
              <a:buChar char="Ø"/>
            </a:pPr>
            <a:r>
              <a:rPr lang="cs-CZ" sz="2000" dirty="0" err="1" smtClean="0"/>
              <a:t>Noncontact</a:t>
            </a:r>
            <a:r>
              <a:rPr lang="cs-CZ" sz="2000" dirty="0" smtClean="0"/>
              <a:t> </a:t>
            </a:r>
            <a:r>
              <a:rPr lang="cs-CZ" sz="2000" dirty="0" err="1" smtClean="0"/>
              <a:t>diagnostic</a:t>
            </a:r>
            <a:r>
              <a:rPr lang="cs-CZ" sz="2000" dirty="0" smtClean="0"/>
              <a:t> </a:t>
            </a:r>
            <a:r>
              <a:rPr lang="cs-CZ" sz="2000" dirty="0" err="1" smtClean="0"/>
              <a:t>system</a:t>
            </a:r>
            <a:r>
              <a:rPr lang="cs-CZ" sz="2000" dirty="0" smtClean="0"/>
              <a:t> </a:t>
            </a:r>
            <a:r>
              <a:rPr lang="cs-CZ" sz="2000" dirty="0" err="1" smtClean="0"/>
              <a:t>for</a:t>
            </a:r>
            <a:r>
              <a:rPr lang="cs-CZ" sz="2000" dirty="0" smtClean="0"/>
              <a:t> </a:t>
            </a:r>
            <a:r>
              <a:rPr lang="cs-CZ" sz="2000" dirty="0" err="1" smtClean="0"/>
              <a:t>noise</a:t>
            </a:r>
            <a:r>
              <a:rPr lang="cs-CZ" sz="2000" dirty="0" smtClean="0"/>
              <a:t> </a:t>
            </a:r>
            <a:r>
              <a:rPr lang="cs-CZ" sz="2000" dirty="0" err="1" smtClean="0"/>
              <a:t>and</a:t>
            </a:r>
            <a:r>
              <a:rPr lang="cs-CZ" sz="2000" dirty="0" smtClean="0"/>
              <a:t> </a:t>
            </a:r>
            <a:r>
              <a:rPr lang="cs-CZ" sz="2000" dirty="0" err="1" smtClean="0"/>
              <a:t>vibration</a:t>
            </a:r>
            <a:r>
              <a:rPr lang="cs-CZ" sz="2000" dirty="0" smtClean="0"/>
              <a:t> </a:t>
            </a:r>
            <a:r>
              <a:rPr lang="cs-CZ" sz="2000" dirty="0" err="1" smtClean="0"/>
              <a:t>analysis</a:t>
            </a:r>
            <a:endParaRPr lang="cs-CZ" sz="2000" dirty="0" smtClean="0"/>
          </a:p>
          <a:p>
            <a:pPr marL="182563" indent="-182563">
              <a:buFont typeface="Wingdings" pitchFamily="2" charset="2"/>
              <a:buChar char="Ø"/>
            </a:pPr>
            <a:r>
              <a:rPr lang="cs-CZ" sz="2000" dirty="0" err="1" smtClean="0"/>
              <a:t>Utilization</a:t>
            </a:r>
            <a:r>
              <a:rPr lang="cs-CZ" sz="2000" dirty="0" smtClean="0"/>
              <a:t> </a:t>
            </a:r>
            <a:r>
              <a:rPr lang="cs-CZ" sz="2000" dirty="0" err="1" smtClean="0"/>
              <a:t>of</a:t>
            </a:r>
            <a:r>
              <a:rPr lang="cs-CZ" sz="2000" dirty="0" smtClean="0"/>
              <a:t> MEMS </a:t>
            </a:r>
            <a:r>
              <a:rPr lang="cs-CZ" sz="2000" dirty="0" err="1" smtClean="0"/>
              <a:t>sensors</a:t>
            </a:r>
            <a:r>
              <a:rPr lang="cs-CZ" sz="2000" dirty="0" smtClean="0"/>
              <a:t> in m</a:t>
            </a:r>
            <a:r>
              <a:rPr lang="en-US" sz="2000" dirty="0" err="1" smtClean="0"/>
              <a:t>atrix</a:t>
            </a:r>
            <a:r>
              <a:rPr lang="en-US" sz="2000" dirty="0" smtClean="0"/>
              <a:t> microphone array</a:t>
            </a:r>
          </a:p>
          <a:p>
            <a:pPr marL="444500" indent="-182563">
              <a:buFont typeface="Wingdings" pitchFamily="2" charset="2"/>
              <a:buChar char="§"/>
            </a:pPr>
            <a:r>
              <a:rPr lang="en-US" sz="1600" dirty="0" smtClean="0"/>
              <a:t>64</a:t>
            </a:r>
            <a:r>
              <a:rPr lang="cs-CZ" sz="1600" dirty="0" smtClean="0"/>
              <a:t> (128)</a:t>
            </a:r>
            <a:r>
              <a:rPr lang="en-US" sz="1600" dirty="0" smtClean="0"/>
              <a:t> </a:t>
            </a:r>
            <a:r>
              <a:rPr lang="cs-CZ" sz="1600" dirty="0" err="1" smtClean="0"/>
              <a:t>sensors</a:t>
            </a:r>
            <a:r>
              <a:rPr lang="cs-CZ" sz="1600" dirty="0" smtClean="0"/>
              <a:t> </a:t>
            </a:r>
            <a:r>
              <a:rPr lang="en-US" sz="1600" dirty="0" smtClean="0"/>
              <a:t>in </a:t>
            </a:r>
            <a:r>
              <a:rPr lang="cs-CZ" sz="1600" dirty="0" smtClean="0"/>
              <a:t>(2x)</a:t>
            </a:r>
            <a:r>
              <a:rPr lang="en-US" sz="1600" dirty="0" smtClean="0"/>
              <a:t>8x8 matrix</a:t>
            </a:r>
            <a:r>
              <a:rPr lang="cs-CZ" sz="1600" dirty="0" smtClean="0"/>
              <a:t>, </a:t>
            </a:r>
            <a:r>
              <a:rPr lang="en-US" sz="1600" dirty="0" smtClean="0"/>
              <a:t>spacing 30 mm</a:t>
            </a:r>
            <a:r>
              <a:rPr lang="cs-CZ" sz="1600" dirty="0" smtClean="0"/>
              <a:t>, </a:t>
            </a:r>
            <a:r>
              <a:rPr lang="en-US" sz="1600" dirty="0" smtClean="0"/>
              <a:t>frequency limit of 5 kHz</a:t>
            </a:r>
            <a:endParaRPr lang="cs-CZ" sz="1600" dirty="0" smtClean="0"/>
          </a:p>
          <a:p>
            <a:pPr marL="444500" indent="-182563">
              <a:buFont typeface="Wingdings" pitchFamily="2" charset="2"/>
              <a:buChar char="§"/>
            </a:pPr>
            <a:endParaRPr lang="cs-CZ" sz="1600" dirty="0" smtClean="0"/>
          </a:p>
          <a:p>
            <a:pPr marL="444500" indent="-182563">
              <a:buFont typeface="Wingdings" pitchFamily="2" charset="2"/>
              <a:buChar char="§"/>
            </a:pPr>
            <a:endParaRPr lang="cs-CZ" sz="1600" dirty="0" smtClean="0"/>
          </a:p>
          <a:p>
            <a:pPr marL="444500" indent="-182563">
              <a:buFont typeface="Wingdings" pitchFamily="2" charset="2"/>
              <a:buChar char="§"/>
            </a:pPr>
            <a:endParaRPr lang="cs-CZ" sz="1600" dirty="0" smtClean="0"/>
          </a:p>
          <a:p>
            <a:pPr marL="444500" indent="-182563">
              <a:buFont typeface="Wingdings" pitchFamily="2" charset="2"/>
              <a:buChar char="§"/>
            </a:pPr>
            <a:endParaRPr lang="cs-CZ" sz="1600" dirty="0" smtClean="0"/>
          </a:p>
          <a:p>
            <a:pPr marL="444500" indent="-182563">
              <a:buFont typeface="Wingdings" pitchFamily="2" charset="2"/>
              <a:buChar char="§"/>
            </a:pPr>
            <a:endParaRPr lang="cs-CZ" sz="1600" dirty="0" smtClean="0"/>
          </a:p>
          <a:p>
            <a:pPr marL="444500" indent="-182563">
              <a:buFont typeface="Wingdings" pitchFamily="2" charset="2"/>
              <a:buChar char="§"/>
            </a:pPr>
            <a:endParaRPr lang="en-US" sz="1600" dirty="0" smtClean="0"/>
          </a:p>
          <a:p>
            <a:pPr marL="182563" indent="-182563">
              <a:buFont typeface="Wingdings" pitchFamily="2" charset="2"/>
              <a:buChar char="Ø"/>
            </a:pPr>
            <a:r>
              <a:rPr lang="cs-CZ" sz="2000" dirty="0" err="1" smtClean="0"/>
              <a:t>Development</a:t>
            </a:r>
            <a:r>
              <a:rPr lang="cs-CZ" sz="2000" dirty="0" smtClean="0"/>
              <a:t> </a:t>
            </a:r>
            <a:r>
              <a:rPr lang="cs-CZ" sz="2000" dirty="0" err="1" smtClean="0"/>
              <a:t>of</a:t>
            </a:r>
            <a:r>
              <a:rPr lang="cs-CZ" sz="2000" dirty="0" smtClean="0"/>
              <a:t> </a:t>
            </a:r>
            <a:r>
              <a:rPr lang="cs-CZ" sz="2000" dirty="0" err="1" smtClean="0"/>
              <a:t>efficient</a:t>
            </a:r>
            <a:r>
              <a:rPr lang="cs-CZ" sz="2000" dirty="0" smtClean="0"/>
              <a:t> d</a:t>
            </a:r>
            <a:r>
              <a:rPr lang="en-US" sz="2000" dirty="0" err="1" smtClean="0"/>
              <a:t>igital</a:t>
            </a:r>
            <a:r>
              <a:rPr lang="en-US" sz="2000" dirty="0" smtClean="0"/>
              <a:t> </a:t>
            </a:r>
            <a:r>
              <a:rPr lang="cs-CZ" sz="2000" dirty="0" err="1" smtClean="0"/>
              <a:t>signal</a:t>
            </a:r>
            <a:r>
              <a:rPr lang="cs-CZ" sz="2000" dirty="0" smtClean="0"/>
              <a:t> </a:t>
            </a:r>
            <a:r>
              <a:rPr lang="cs-CZ" sz="2000" dirty="0" err="1" smtClean="0"/>
              <a:t>processing</a:t>
            </a:r>
            <a:endParaRPr lang="cs-CZ" sz="2000" dirty="0" smtClean="0"/>
          </a:p>
          <a:p>
            <a:pPr marL="444500" indent="-182563">
              <a:buFont typeface="Wingdings" pitchFamily="2" charset="2"/>
              <a:buChar char="§"/>
            </a:pPr>
            <a:r>
              <a:rPr lang="en-US" sz="1600" dirty="0" smtClean="0"/>
              <a:t>decimation and filtration in FPGA</a:t>
            </a:r>
            <a:r>
              <a:rPr lang="cs-CZ" sz="1600" dirty="0" smtClean="0"/>
              <a:t>, </a:t>
            </a:r>
            <a:r>
              <a:rPr lang="cs-CZ" sz="1600" dirty="0" err="1" smtClean="0"/>
              <a:t>using</a:t>
            </a:r>
            <a:r>
              <a:rPr lang="cs-CZ" sz="1600" dirty="0" smtClean="0"/>
              <a:t> CIC </a:t>
            </a:r>
            <a:r>
              <a:rPr lang="cs-CZ" sz="1600" dirty="0" err="1" smtClean="0"/>
              <a:t>and</a:t>
            </a:r>
            <a:r>
              <a:rPr lang="cs-CZ" sz="1600" dirty="0" smtClean="0"/>
              <a:t> FIR </a:t>
            </a:r>
            <a:r>
              <a:rPr lang="cs-CZ" sz="1600" dirty="0" err="1" smtClean="0"/>
              <a:t>filters</a:t>
            </a:r>
            <a:endParaRPr lang="cs-CZ" sz="1600" dirty="0" smtClean="0"/>
          </a:p>
          <a:p>
            <a:pPr marL="444500" indent="-182563">
              <a:buFont typeface="Wingdings" pitchFamily="2" charset="2"/>
              <a:buChar char="§"/>
            </a:pPr>
            <a:r>
              <a:rPr lang="en-US" sz="1600" dirty="0" smtClean="0"/>
              <a:t>real-time </a:t>
            </a:r>
            <a:r>
              <a:rPr lang="cs-CZ" sz="1600" dirty="0" err="1" smtClean="0"/>
              <a:t>analysis</a:t>
            </a:r>
            <a:r>
              <a:rPr lang="cs-CZ" sz="1600" dirty="0" smtClean="0"/>
              <a:t> </a:t>
            </a:r>
            <a:r>
              <a:rPr lang="cs-CZ" sz="1600" dirty="0" err="1" smtClean="0"/>
              <a:t>and</a:t>
            </a:r>
            <a:r>
              <a:rPr lang="cs-CZ" sz="1600" dirty="0" smtClean="0"/>
              <a:t> </a:t>
            </a:r>
            <a:r>
              <a:rPr lang="cs-CZ" sz="1600" dirty="0" err="1" smtClean="0"/>
              <a:t>visualization</a:t>
            </a:r>
            <a:r>
              <a:rPr lang="cs-CZ" sz="1600" dirty="0" smtClean="0"/>
              <a:t> </a:t>
            </a:r>
            <a:r>
              <a:rPr lang="cs-CZ" sz="1600" dirty="0" err="1" smtClean="0"/>
              <a:t>of</a:t>
            </a:r>
            <a:r>
              <a:rPr lang="cs-CZ" sz="1600" dirty="0" smtClean="0"/>
              <a:t> </a:t>
            </a:r>
            <a:r>
              <a:rPr lang="cs-CZ" sz="1600" dirty="0" err="1" smtClean="0"/>
              <a:t>sound</a:t>
            </a:r>
            <a:r>
              <a:rPr lang="cs-CZ" sz="1600" dirty="0" smtClean="0"/>
              <a:t> </a:t>
            </a:r>
            <a:r>
              <a:rPr lang="cs-CZ" sz="1600" dirty="0" err="1" smtClean="0"/>
              <a:t>fields</a:t>
            </a:r>
            <a:r>
              <a:rPr lang="cs-CZ" sz="1600" dirty="0" smtClean="0"/>
              <a:t> on NI PXI </a:t>
            </a:r>
            <a:r>
              <a:rPr lang="cs-CZ" sz="1600" dirty="0" err="1" smtClean="0"/>
              <a:t>system</a:t>
            </a:r>
            <a:endParaRPr lang="cs-CZ" sz="1600" dirty="0" smtClean="0"/>
          </a:p>
          <a:p>
            <a:pPr marL="182563" indent="-182563">
              <a:buFont typeface="Wingdings" pitchFamily="2" charset="2"/>
              <a:buChar char="Ø"/>
            </a:pPr>
            <a:r>
              <a:rPr lang="cs-CZ" sz="2000" dirty="0" err="1" smtClean="0"/>
              <a:t>Working</a:t>
            </a:r>
            <a:r>
              <a:rPr lang="cs-CZ" sz="2000" dirty="0" smtClean="0"/>
              <a:t> on </a:t>
            </a:r>
            <a:r>
              <a:rPr lang="cs-CZ" sz="2000" dirty="0" err="1" smtClean="0"/>
              <a:t>algorithms</a:t>
            </a:r>
            <a:r>
              <a:rPr lang="cs-CZ" sz="2000" dirty="0" smtClean="0"/>
              <a:t> </a:t>
            </a:r>
            <a:r>
              <a:rPr lang="cs-CZ" sz="2000" dirty="0" err="1" smtClean="0"/>
              <a:t>for</a:t>
            </a:r>
            <a:r>
              <a:rPr lang="cs-CZ" sz="2000" dirty="0" smtClean="0"/>
              <a:t> </a:t>
            </a:r>
            <a:r>
              <a:rPr lang="cs-CZ" sz="2000" dirty="0" err="1" smtClean="0"/>
              <a:t>acoustic</a:t>
            </a:r>
            <a:r>
              <a:rPr lang="cs-CZ" sz="2000" dirty="0" smtClean="0"/>
              <a:t> </a:t>
            </a:r>
            <a:r>
              <a:rPr lang="cs-CZ" sz="2000" dirty="0" err="1" smtClean="0"/>
              <a:t>holograpahy</a:t>
            </a:r>
            <a:r>
              <a:rPr lang="cs-CZ" sz="2000" dirty="0" smtClean="0"/>
              <a:t> </a:t>
            </a:r>
            <a:r>
              <a:rPr lang="cs-CZ" sz="2000" dirty="0" err="1" smtClean="0"/>
              <a:t>calculation</a:t>
            </a:r>
            <a:r>
              <a:rPr lang="cs-CZ" sz="2000" dirty="0" smtClean="0"/>
              <a:t> </a:t>
            </a:r>
            <a:r>
              <a:rPr lang="cs-CZ" sz="2000" dirty="0" err="1" smtClean="0"/>
              <a:t>with</a:t>
            </a:r>
            <a:r>
              <a:rPr lang="cs-CZ" sz="2000" dirty="0" smtClean="0"/>
              <a:t> </a:t>
            </a:r>
            <a:r>
              <a:rPr lang="cs-CZ" sz="2000" dirty="0" err="1" smtClean="0"/>
              <a:t>cheap</a:t>
            </a:r>
            <a:r>
              <a:rPr lang="cs-CZ" sz="2000" dirty="0" smtClean="0"/>
              <a:t> MEMS </a:t>
            </a:r>
            <a:r>
              <a:rPr lang="cs-CZ" sz="2000" dirty="0" err="1" smtClean="0"/>
              <a:t>sensors</a:t>
            </a:r>
            <a:endParaRPr lang="cs-CZ" sz="2000" dirty="0" smtClean="0"/>
          </a:p>
          <a:p>
            <a:pPr marL="182563" indent="-182563">
              <a:buNone/>
            </a:pPr>
            <a:endParaRPr lang="cs-CZ" sz="2000" dirty="0" smtClean="0"/>
          </a:p>
          <a:p>
            <a:pPr marL="444500" indent="-182563">
              <a:buFont typeface="Wingdings" pitchFamily="2" charset="2"/>
              <a:buChar char="§"/>
            </a:pPr>
            <a:endParaRPr lang="cs-CZ" sz="1600" dirty="0" smtClean="0"/>
          </a:p>
          <a:p>
            <a:pPr marL="444500" indent="-182563">
              <a:buFont typeface="Wingdings" pitchFamily="2" charset="2"/>
              <a:buChar char="§"/>
            </a:pPr>
            <a:endParaRPr lang="en-US" sz="1600" dirty="0" smtClean="0"/>
          </a:p>
          <a:p>
            <a:endParaRPr lang="cs-CZ" dirty="0"/>
          </a:p>
        </p:txBody>
      </p:sp>
      <p:pic>
        <p:nvPicPr>
          <p:cNvPr id="4" name="Picture 5" descr="DSCF2381"/>
          <p:cNvPicPr>
            <a:picLocks noChangeAspect="1" noChangeArrowheads="1"/>
          </p:cNvPicPr>
          <p:nvPr/>
        </p:nvPicPr>
        <p:blipFill>
          <a:blip r:embed="rId2" cstate="print"/>
          <a:srcRect l="6920" b="2768"/>
          <a:stretch>
            <a:fillRect/>
          </a:stretch>
        </p:blipFill>
        <p:spPr bwMode="auto">
          <a:xfrm>
            <a:off x="3271926" y="2727077"/>
            <a:ext cx="2222427" cy="1730732"/>
          </a:xfrm>
          <a:prstGeom prst="rect">
            <a:avLst/>
          </a:prstGeom>
          <a:noFill/>
          <a:ln w="9525">
            <a:noFill/>
            <a:miter lim="800000"/>
            <a:headEnd/>
            <a:tailEnd/>
          </a:ln>
        </p:spPr>
      </p:pic>
      <p:pic>
        <p:nvPicPr>
          <p:cNvPr id="5" name="Picture 43" descr="DSCF2385"/>
          <p:cNvPicPr>
            <a:picLocks noChangeAspect="1" noChangeArrowheads="1"/>
          </p:cNvPicPr>
          <p:nvPr/>
        </p:nvPicPr>
        <p:blipFill>
          <a:blip r:embed="rId3" cstate="print"/>
          <a:srcRect l="24915" t="22145" r="33218" b="27682"/>
          <a:stretch>
            <a:fillRect/>
          </a:stretch>
        </p:blipFill>
        <p:spPr bwMode="auto">
          <a:xfrm>
            <a:off x="1160054" y="2711394"/>
            <a:ext cx="1917099" cy="1731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Sensor arrays for sound source localization</a:t>
            </a:r>
            <a:endParaRPr lang="cs-CZ" dirty="0"/>
          </a:p>
        </p:txBody>
      </p:sp>
      <p:pic>
        <p:nvPicPr>
          <p:cNvPr id="7" name="Obrázek 6" descr="IMG_3398.JPG"/>
          <p:cNvPicPr>
            <a:picLocks noChangeAspect="1"/>
          </p:cNvPicPr>
          <p:nvPr/>
        </p:nvPicPr>
        <p:blipFill>
          <a:blip r:embed="rId2" cstate="print"/>
          <a:srcRect t="6841" r="1652" b="7014"/>
          <a:stretch>
            <a:fillRect/>
          </a:stretch>
        </p:blipFill>
        <p:spPr>
          <a:xfrm>
            <a:off x="5248207" y="4323061"/>
            <a:ext cx="3351129" cy="2201493"/>
          </a:xfrm>
          <a:prstGeom prst="rect">
            <a:avLst/>
          </a:prstGeom>
        </p:spPr>
      </p:pic>
      <p:sp>
        <p:nvSpPr>
          <p:cNvPr id="9" name="Zástupný symbol pro obsah 2"/>
          <p:cNvSpPr txBox="1">
            <a:spLocks/>
          </p:cNvSpPr>
          <p:nvPr/>
        </p:nvSpPr>
        <p:spPr bwMode="auto">
          <a:xfrm>
            <a:off x="369736" y="1544540"/>
            <a:ext cx="8229600" cy="266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82563" marR="0" lvl="0" indent="-182563" algn="l" defTabSz="914400" rtl="0" eaLnBrk="1" fontAlgn="base" latinLnBrk="0" hangingPunct="1">
              <a:lnSpc>
                <a:spcPct val="90000"/>
              </a:lnSpc>
              <a:spcBef>
                <a:spcPct val="0"/>
              </a:spcBef>
              <a:spcAft>
                <a:spcPts val="600"/>
              </a:spcAft>
              <a:buClr>
                <a:srgbClr val="69BE28"/>
              </a:buClr>
              <a:buSzPct val="65000"/>
              <a:buFont typeface="Wingdings" pitchFamily="2" charset="2"/>
              <a:buChar char="Ø"/>
              <a:tabLst/>
              <a:defRPr/>
            </a:pPr>
            <a:r>
              <a:rPr kumimoji="0" lang="en-US" sz="2000" b="0" i="0" u="none" strike="noStrike" kern="0" cap="none" spc="0" normalizeH="0" baseline="0" noProof="0" dirty="0" smtClean="0">
                <a:ln>
                  <a:noFill/>
                </a:ln>
                <a:solidFill>
                  <a:schemeClr val="bg2"/>
                </a:solidFill>
                <a:effectLst/>
                <a:uLnTx/>
                <a:uFillTx/>
                <a:latin typeface="+mn-lt"/>
              </a:rPr>
              <a:t>Research and development of full array calibration methods</a:t>
            </a:r>
          </a:p>
          <a:p>
            <a:pPr marL="639763" lvl="1" indent="-182563">
              <a:lnSpc>
                <a:spcPct val="90000"/>
              </a:lnSpc>
              <a:spcAft>
                <a:spcPts val="600"/>
              </a:spcAft>
              <a:buClr>
                <a:srgbClr val="69BE28"/>
              </a:buClr>
              <a:buSzPct val="65000"/>
              <a:buFont typeface="Wingdings" pitchFamily="2" charset="2"/>
              <a:buChar char="Ø"/>
            </a:pPr>
            <a:r>
              <a:rPr lang="en-US" sz="1600" kern="0" dirty="0" smtClean="0">
                <a:solidFill>
                  <a:schemeClr val="bg2"/>
                </a:solidFill>
                <a:latin typeface="+mn-lt"/>
              </a:rPr>
              <a:t>In-situ phase and amplitude calibration of all microphones in array</a:t>
            </a:r>
            <a:endParaRPr kumimoji="0" lang="en-US" sz="1600" b="0" i="0" u="none" strike="noStrike" kern="0" cap="none" spc="0" normalizeH="0" baseline="0" noProof="0" dirty="0" smtClean="0">
              <a:ln>
                <a:noFill/>
              </a:ln>
              <a:solidFill>
                <a:schemeClr val="bg2"/>
              </a:solidFill>
              <a:effectLst/>
              <a:uLnTx/>
              <a:uFillTx/>
              <a:latin typeface="+mn-lt"/>
            </a:endParaRPr>
          </a:p>
          <a:p>
            <a:pPr marL="182563" indent="-182563">
              <a:lnSpc>
                <a:spcPct val="90000"/>
              </a:lnSpc>
              <a:spcAft>
                <a:spcPts val="600"/>
              </a:spcAft>
              <a:buClr>
                <a:srgbClr val="69BE28"/>
              </a:buClr>
              <a:buSzPct val="65000"/>
              <a:buFont typeface="Wingdings" pitchFamily="2" charset="2"/>
              <a:buChar char="Ø"/>
            </a:pPr>
            <a:r>
              <a:rPr lang="en-US" sz="2000" kern="0" dirty="0" smtClean="0">
                <a:solidFill>
                  <a:schemeClr val="bg2"/>
                </a:solidFill>
              </a:rPr>
              <a:t>Comparison with reference laboratory microphone array equipped with precise capacitive transducers</a:t>
            </a:r>
            <a:endParaRPr lang="en-US" sz="3200" kern="0" dirty="0" smtClean="0">
              <a:solidFill>
                <a:schemeClr val="bg2"/>
              </a:solidFill>
            </a:endParaRPr>
          </a:p>
          <a:p>
            <a:pPr marL="182563" marR="0" lvl="0" indent="-182563" algn="l" defTabSz="914400" rtl="0" eaLnBrk="1" fontAlgn="base" latinLnBrk="0" hangingPunct="1">
              <a:lnSpc>
                <a:spcPct val="90000"/>
              </a:lnSpc>
              <a:spcBef>
                <a:spcPct val="0"/>
              </a:spcBef>
              <a:spcAft>
                <a:spcPts val="0"/>
              </a:spcAft>
              <a:buClr>
                <a:srgbClr val="69BE28"/>
              </a:buClr>
              <a:buSzPct val="65000"/>
              <a:buFont typeface="Wingdings" pitchFamily="2" charset="2"/>
              <a:buChar char="Ø"/>
              <a:tabLst/>
              <a:defRPr/>
            </a:pPr>
            <a:r>
              <a:rPr kumimoji="0" lang="en-US" sz="2000" b="0" i="0" u="none" strike="noStrike" kern="0" cap="none" spc="0" normalizeH="0" baseline="0" noProof="0" dirty="0" smtClean="0">
                <a:ln>
                  <a:noFill/>
                </a:ln>
                <a:solidFill>
                  <a:schemeClr val="bg2"/>
                </a:solidFill>
                <a:effectLst/>
                <a:uLnTx/>
                <a:uFillTx/>
                <a:latin typeface="+mn-lt"/>
              </a:rPr>
              <a:t>Evaluation of reference sound</a:t>
            </a:r>
            <a:r>
              <a:rPr kumimoji="0" lang="en-US" sz="2000" b="0" i="0" u="none" strike="noStrike" kern="0" cap="none" spc="0" normalizeH="0" noProof="0" dirty="0" smtClean="0">
                <a:ln>
                  <a:noFill/>
                </a:ln>
                <a:solidFill>
                  <a:schemeClr val="bg2"/>
                </a:solidFill>
                <a:effectLst/>
                <a:uLnTx/>
                <a:uFillTx/>
                <a:latin typeface="+mn-lt"/>
              </a:rPr>
              <a:t> source construction</a:t>
            </a:r>
          </a:p>
          <a:p>
            <a:pPr marL="639763" lvl="1" indent="-182563">
              <a:lnSpc>
                <a:spcPct val="90000"/>
              </a:lnSpc>
              <a:spcAft>
                <a:spcPts val="300"/>
              </a:spcAft>
              <a:buClr>
                <a:srgbClr val="69BE28"/>
              </a:buClr>
              <a:buSzPct val="65000"/>
              <a:buFont typeface="Wingdings" pitchFamily="2" charset="2"/>
              <a:buChar char="Ø"/>
            </a:pPr>
            <a:r>
              <a:rPr lang="en-US" sz="1600" kern="0" dirty="0" smtClean="0">
                <a:solidFill>
                  <a:schemeClr val="bg2"/>
                </a:solidFill>
                <a:latin typeface="+mn-lt"/>
              </a:rPr>
              <a:t>B&amp;K </a:t>
            </a:r>
            <a:r>
              <a:rPr lang="en-US" sz="1600" kern="0" dirty="0" err="1" smtClean="0">
                <a:solidFill>
                  <a:schemeClr val="bg2"/>
                </a:solidFill>
                <a:latin typeface="+mn-lt"/>
              </a:rPr>
              <a:t>omnisource</a:t>
            </a:r>
            <a:r>
              <a:rPr lang="en-US" sz="1600" kern="0" dirty="0" smtClean="0">
                <a:solidFill>
                  <a:schemeClr val="bg2"/>
                </a:solidFill>
                <a:latin typeface="+mn-lt"/>
              </a:rPr>
              <a:t>, m</a:t>
            </a:r>
            <a:r>
              <a:rPr kumimoji="0" lang="en-US" sz="1600" b="0" i="0" u="none" strike="noStrike" kern="0" cap="none" spc="0" normalizeH="0" noProof="0" dirty="0" err="1" smtClean="0">
                <a:ln>
                  <a:noFill/>
                </a:ln>
                <a:solidFill>
                  <a:schemeClr val="bg2"/>
                </a:solidFill>
                <a:effectLst/>
                <a:uLnTx/>
                <a:uFillTx/>
                <a:latin typeface="+mn-lt"/>
              </a:rPr>
              <a:t>onopole</a:t>
            </a:r>
            <a:r>
              <a:rPr kumimoji="0" lang="en-US" sz="1600" b="0" i="0" u="none" strike="noStrike" kern="0" cap="none" spc="0" normalizeH="0" noProof="0" dirty="0" smtClean="0">
                <a:ln>
                  <a:noFill/>
                </a:ln>
                <a:solidFill>
                  <a:schemeClr val="bg2"/>
                </a:solidFill>
                <a:effectLst/>
                <a:uLnTx/>
                <a:uFillTx/>
                <a:latin typeface="+mn-lt"/>
              </a:rPr>
              <a:t> on the sphere</a:t>
            </a:r>
            <a:r>
              <a:rPr lang="en-US" sz="1600" kern="0" dirty="0" smtClean="0">
                <a:solidFill>
                  <a:schemeClr val="bg2"/>
                </a:solidFill>
                <a:latin typeface="+mn-lt"/>
              </a:rPr>
              <a:t>,m</a:t>
            </a:r>
            <a:r>
              <a:rPr lang="en-US" sz="1600" kern="0" dirty="0" smtClean="0">
                <a:solidFill>
                  <a:schemeClr val="bg2"/>
                </a:solidFill>
                <a:latin typeface="+mn-lt"/>
              </a:rPr>
              <a:t>onopole in the sphere</a:t>
            </a:r>
          </a:p>
          <a:p>
            <a:pPr marL="182563" indent="-182563">
              <a:lnSpc>
                <a:spcPct val="90000"/>
              </a:lnSpc>
              <a:spcAft>
                <a:spcPts val="0"/>
              </a:spcAft>
              <a:buClr>
                <a:srgbClr val="69BE28"/>
              </a:buClr>
              <a:buSzPct val="65000"/>
              <a:buFont typeface="Wingdings" pitchFamily="2" charset="2"/>
              <a:buChar char="Ø"/>
              <a:defRPr/>
            </a:pPr>
            <a:r>
              <a:rPr lang="en-US" sz="2000" kern="0" dirty="0" smtClean="0">
                <a:solidFill>
                  <a:schemeClr val="bg2"/>
                </a:solidFill>
                <a:latin typeface="+mn-lt"/>
              </a:rPr>
              <a:t>Unique measurements in large anechoic chamber (1000 m</a:t>
            </a:r>
            <a:r>
              <a:rPr lang="en-US" sz="2000" kern="0" baseline="30000" dirty="0" smtClean="0">
                <a:solidFill>
                  <a:schemeClr val="bg2"/>
                </a:solidFill>
                <a:latin typeface="+mn-lt"/>
              </a:rPr>
              <a:t>3</a:t>
            </a:r>
            <a:r>
              <a:rPr lang="en-US" sz="2000" kern="0" dirty="0" smtClean="0">
                <a:solidFill>
                  <a:schemeClr val="bg2"/>
                </a:solidFill>
              </a:rPr>
              <a:t>)</a:t>
            </a:r>
            <a:endParaRPr lang="en-US" sz="2000" kern="0" baseline="30000" dirty="0" smtClean="0">
              <a:solidFill>
                <a:schemeClr val="bg2"/>
              </a:solidFill>
              <a:latin typeface="+mn-lt"/>
            </a:endParaRPr>
          </a:p>
          <a:p>
            <a:pPr marL="639763" lvl="1" indent="-182563">
              <a:lnSpc>
                <a:spcPct val="90000"/>
              </a:lnSpc>
              <a:spcAft>
                <a:spcPts val="300"/>
              </a:spcAft>
              <a:buClr>
                <a:srgbClr val="69BE28"/>
              </a:buClr>
              <a:buSzPct val="65000"/>
              <a:buFont typeface="Wingdings" pitchFamily="2" charset="2"/>
              <a:buChar char="Ø"/>
              <a:defRPr/>
            </a:pPr>
            <a:r>
              <a:rPr lang="en-US" sz="1600" kern="0" dirty="0" smtClean="0">
                <a:solidFill>
                  <a:schemeClr val="bg2"/>
                </a:solidFill>
                <a:latin typeface="+mn-lt"/>
              </a:rPr>
              <a:t>Acoustic Technology Department, DTU Copenhagen</a:t>
            </a:r>
          </a:p>
          <a:p>
            <a:pPr marL="639763" lvl="1" indent="-182563">
              <a:lnSpc>
                <a:spcPct val="90000"/>
              </a:lnSpc>
              <a:spcAft>
                <a:spcPts val="300"/>
              </a:spcAft>
              <a:buClr>
                <a:srgbClr val="69BE28"/>
              </a:buClr>
              <a:buSzPct val="65000"/>
              <a:buFont typeface="Wingdings" pitchFamily="2" charset="2"/>
              <a:buChar char="Ø"/>
              <a:defRPr/>
            </a:pPr>
            <a:r>
              <a:rPr lang="en-US" sz="1600" kern="0" dirty="0" smtClean="0">
                <a:solidFill>
                  <a:schemeClr val="bg2"/>
                </a:solidFill>
                <a:latin typeface="+mn-lt"/>
              </a:rPr>
              <a:t>Processing of data in progress, comparison with our small workplace</a:t>
            </a:r>
          </a:p>
          <a:p>
            <a:pPr marL="639763" lvl="1" indent="-182563">
              <a:lnSpc>
                <a:spcPct val="90000"/>
              </a:lnSpc>
              <a:spcAft>
                <a:spcPts val="300"/>
              </a:spcAft>
              <a:buClr>
                <a:srgbClr val="69BE28"/>
              </a:buClr>
              <a:buSzPct val="65000"/>
              <a:buFont typeface="Wingdings" pitchFamily="2" charset="2"/>
              <a:buChar char="Ø"/>
            </a:pPr>
            <a:endParaRPr lang="en-US" sz="1600" kern="0" dirty="0">
              <a:solidFill>
                <a:schemeClr val="bg2"/>
              </a:solidFill>
              <a:latin typeface="+mn-lt"/>
            </a:endParaRPr>
          </a:p>
        </p:txBody>
      </p:sp>
      <p:pic>
        <p:nvPicPr>
          <p:cNvPr id="10" name="Obrázek 9" descr="IMG_3402.JPG"/>
          <p:cNvPicPr>
            <a:picLocks noChangeAspect="1"/>
          </p:cNvPicPr>
          <p:nvPr/>
        </p:nvPicPr>
        <p:blipFill>
          <a:blip r:embed="rId3" cstate="print"/>
          <a:srcRect t="22841" r="1913"/>
          <a:stretch>
            <a:fillRect/>
          </a:stretch>
        </p:blipFill>
        <p:spPr>
          <a:xfrm>
            <a:off x="656814" y="4329994"/>
            <a:ext cx="3719705" cy="2194560"/>
          </a:xfrm>
          <a:prstGeom prst="rect">
            <a:avLst/>
          </a:prstGeom>
        </p:spPr>
      </p:pic>
      <p:pic>
        <p:nvPicPr>
          <p:cNvPr id="11" name="Obrázek 10" descr="IMG_1384.JPG"/>
          <p:cNvPicPr>
            <a:picLocks noChangeAspect="1"/>
          </p:cNvPicPr>
          <p:nvPr/>
        </p:nvPicPr>
        <p:blipFill>
          <a:blip r:embed="rId4" cstate="print"/>
          <a:srcRect l="17009" t="1782" r="11757" b="2652"/>
          <a:stretch>
            <a:fillRect/>
          </a:stretch>
        </p:blipFill>
        <p:spPr>
          <a:xfrm rot="16200000">
            <a:off x="7559537" y="2760549"/>
            <a:ext cx="1350075" cy="135842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en-US" dirty="0" smtClean="0"/>
              <a:t>Other ongoing projects</a:t>
            </a:r>
            <a:endParaRPr lang="cs-CZ" dirty="0"/>
          </a:p>
        </p:txBody>
      </p:sp>
      <p:sp>
        <p:nvSpPr>
          <p:cNvPr id="5123" name="Zástupný symbol pro obsah 2"/>
          <p:cNvSpPr>
            <a:spLocks noGrp="1"/>
          </p:cNvSpPr>
          <p:nvPr>
            <p:ph idx="1"/>
          </p:nvPr>
        </p:nvSpPr>
        <p:spPr>
          <a:xfrm>
            <a:off x="337932" y="1536590"/>
            <a:ext cx="8453438" cy="4843463"/>
          </a:xfrm>
        </p:spPr>
        <p:txBody>
          <a:bodyPr/>
          <a:lstStyle/>
          <a:p>
            <a:pPr marL="269875" indent="-269875">
              <a:buFont typeface="Wingdings" pitchFamily="2" charset="2"/>
              <a:buChar char="Ø"/>
              <a:defRPr/>
            </a:pPr>
            <a:r>
              <a:rPr lang="en-US" sz="2000" dirty="0" smtClean="0"/>
              <a:t>Sensor system for current/voltage </a:t>
            </a:r>
            <a:r>
              <a:rPr lang="en-US" sz="2000" dirty="0"/>
              <a:t>measurement </a:t>
            </a:r>
            <a:r>
              <a:rPr lang="en-US" sz="2000" dirty="0" smtClean="0"/>
              <a:t>in mid-voltage substation</a:t>
            </a:r>
            <a:endParaRPr lang="cs-CZ" sz="2000" dirty="0" smtClean="0"/>
          </a:p>
          <a:p>
            <a:pPr marL="273050" lvl="1" indent="0">
              <a:buFont typeface="Wingdings" pitchFamily="2" charset="2"/>
              <a:buChar char="§"/>
              <a:defRPr/>
            </a:pPr>
            <a:r>
              <a:rPr lang="en-US" sz="1600" dirty="0" smtClean="0"/>
              <a:t>  precise characterization of </a:t>
            </a:r>
            <a:r>
              <a:rPr lang="en-US" sz="1600" dirty="0" err="1" smtClean="0"/>
              <a:t>Rogowski</a:t>
            </a:r>
            <a:r>
              <a:rPr lang="en-US" sz="1600" dirty="0" smtClean="0"/>
              <a:t> coil sensor </a:t>
            </a:r>
          </a:p>
          <a:p>
            <a:pPr marL="273050" lvl="1" indent="0">
              <a:buFont typeface="Wingdings" pitchFamily="2" charset="2"/>
              <a:buChar char="§"/>
              <a:defRPr/>
            </a:pPr>
            <a:r>
              <a:rPr lang="cs-CZ" sz="1600" dirty="0" smtClean="0"/>
              <a:t>  </a:t>
            </a:r>
            <a:r>
              <a:rPr lang="en-US" sz="1600" dirty="0" smtClean="0"/>
              <a:t>digitalization of direct analog output of </a:t>
            </a:r>
            <a:r>
              <a:rPr lang="en-US" sz="1600" dirty="0" err="1" smtClean="0"/>
              <a:t>Rogowski</a:t>
            </a:r>
            <a:r>
              <a:rPr lang="en-US" sz="1600" dirty="0" smtClean="0"/>
              <a:t> coil</a:t>
            </a:r>
          </a:p>
          <a:p>
            <a:pPr marL="273050" lvl="1" indent="0">
              <a:buNone/>
              <a:defRPr/>
            </a:pPr>
            <a:r>
              <a:rPr lang="en-US" sz="1600" dirty="0" smtClean="0"/>
              <a:t>    and voltage divider</a:t>
            </a:r>
          </a:p>
          <a:p>
            <a:pPr marL="273050" lvl="1" indent="0">
              <a:buFont typeface="Wingdings" pitchFamily="2" charset="2"/>
              <a:buChar char="§"/>
              <a:defRPr/>
            </a:pPr>
            <a:r>
              <a:rPr lang="en-US" sz="1600" dirty="0" smtClean="0"/>
              <a:t>  processing digital data with precise timestamp</a:t>
            </a:r>
          </a:p>
          <a:p>
            <a:pPr marL="273050" lvl="1" indent="0">
              <a:buNone/>
              <a:defRPr/>
            </a:pPr>
            <a:r>
              <a:rPr lang="en-US" sz="1600" dirty="0" smtClean="0"/>
              <a:t>    and connection to process bus</a:t>
            </a:r>
          </a:p>
          <a:p>
            <a:pPr marL="273050" lvl="1" indent="0">
              <a:buFont typeface="Wingdings" pitchFamily="2" charset="2"/>
              <a:buChar char="§"/>
              <a:defRPr/>
            </a:pPr>
            <a:r>
              <a:rPr lang="en-US" sz="1600" dirty="0" smtClean="0"/>
              <a:t>  ongoing project of Technological Agency of Czech Republic</a:t>
            </a:r>
          </a:p>
          <a:p>
            <a:pPr marL="273050" lvl="1" indent="0">
              <a:buFont typeface="Wingdings" pitchFamily="2" charset="2"/>
              <a:buChar char="§"/>
              <a:defRPr/>
            </a:pPr>
            <a:r>
              <a:rPr lang="en-US" sz="1600" dirty="0" smtClean="0"/>
              <a:t>  close cooperation with one of the main supplier</a:t>
            </a:r>
          </a:p>
          <a:p>
            <a:pPr marL="273050" lvl="1" indent="0">
              <a:buNone/>
              <a:defRPr/>
            </a:pPr>
            <a:r>
              <a:rPr lang="en-US" sz="1600" dirty="0" smtClean="0"/>
              <a:t>     of current and voltage sensors – ABB Brno</a:t>
            </a:r>
          </a:p>
          <a:p>
            <a:pPr lvl="1">
              <a:buFont typeface="Wingdings" pitchFamily="2" charset="2"/>
              <a:buChar char="Ø"/>
              <a:defRPr/>
            </a:pPr>
            <a:endParaRPr lang="cs-CZ" sz="400" dirty="0" smtClean="0"/>
          </a:p>
          <a:p>
            <a:pPr marL="269875" indent="-269875">
              <a:buFont typeface="Wingdings" pitchFamily="2" charset="2"/>
              <a:buChar char="Ø"/>
              <a:defRPr/>
            </a:pPr>
            <a:r>
              <a:rPr lang="en-US" sz="2000" dirty="0" smtClean="0"/>
              <a:t>Analysis of resonant frequencies of blades on small turbine for automotive turbochargers</a:t>
            </a:r>
          </a:p>
          <a:p>
            <a:pPr marL="444500" indent="-182563">
              <a:lnSpc>
                <a:spcPct val="80000"/>
              </a:lnSpc>
              <a:buFont typeface="Wingdings" pitchFamily="2" charset="2"/>
              <a:buChar char="§"/>
            </a:pPr>
            <a:r>
              <a:rPr lang="en-US" sz="1600" dirty="0" smtClean="0"/>
              <a:t>challenge – </a:t>
            </a:r>
            <a:r>
              <a:rPr lang="cs-CZ" sz="1600" dirty="0" err="1" smtClean="0"/>
              <a:t>high</a:t>
            </a:r>
            <a:r>
              <a:rPr lang="cs-CZ" sz="1600" dirty="0" smtClean="0"/>
              <a:t> </a:t>
            </a:r>
            <a:r>
              <a:rPr lang="en-US" sz="1600" dirty="0" smtClean="0"/>
              <a:t>resonant </a:t>
            </a:r>
            <a:r>
              <a:rPr lang="cs-CZ" sz="1600" dirty="0" err="1" smtClean="0"/>
              <a:t>modes</a:t>
            </a:r>
            <a:r>
              <a:rPr lang="en-US" sz="1600" dirty="0" smtClean="0"/>
              <a:t> near 50 kHz</a:t>
            </a:r>
          </a:p>
          <a:p>
            <a:pPr marL="444500" indent="-182563">
              <a:lnSpc>
                <a:spcPct val="80000"/>
              </a:lnSpc>
              <a:buFont typeface="Wingdings" pitchFamily="2" charset="2"/>
              <a:buChar char="§"/>
            </a:pPr>
            <a:r>
              <a:rPr lang="en-US" sz="1600" dirty="0" smtClean="0"/>
              <a:t>successful vibration excitation examined (shaker, modal hammer)</a:t>
            </a:r>
          </a:p>
          <a:p>
            <a:pPr marL="444500" indent="-182563">
              <a:lnSpc>
                <a:spcPct val="80000"/>
              </a:lnSpc>
              <a:buFont typeface="Wingdings" pitchFamily="2" charset="2"/>
              <a:buChar char="§"/>
            </a:pPr>
            <a:r>
              <a:rPr lang="en-US" sz="1600" dirty="0" smtClean="0"/>
              <a:t>measurement of in pm resolution with </a:t>
            </a:r>
            <a:r>
              <a:rPr lang="en-US" sz="1600" dirty="0" err="1" smtClean="0"/>
              <a:t>Polytec</a:t>
            </a:r>
            <a:r>
              <a:rPr lang="en-US" sz="1600" dirty="0" smtClean="0"/>
              <a:t> OFV5000 </a:t>
            </a:r>
            <a:r>
              <a:rPr lang="en-US" sz="1600" dirty="0" err="1" smtClean="0"/>
              <a:t>vibrometer</a:t>
            </a:r>
            <a:endParaRPr lang="en-US" sz="1600" dirty="0" smtClean="0"/>
          </a:p>
          <a:p>
            <a:pPr marL="444500" indent="-182563">
              <a:lnSpc>
                <a:spcPct val="80000"/>
              </a:lnSpc>
              <a:buFont typeface="Wingdings" pitchFamily="2" charset="2"/>
              <a:buChar char="§"/>
            </a:pPr>
            <a:r>
              <a:rPr lang="en-US" sz="1600" dirty="0"/>
              <a:t>comparison of single point and differential laser measurement</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6770" y="1971924"/>
            <a:ext cx="2020302" cy="23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klusacek\Desktop\images.jpg"/>
          <p:cNvPicPr>
            <a:picLocks noChangeAspect="1" noChangeArrowheads="1"/>
          </p:cNvPicPr>
          <p:nvPr/>
        </p:nvPicPr>
        <p:blipFill>
          <a:blip r:embed="rId3" cstate="print"/>
          <a:srcRect l="18404" t="12628" r="17380" b="8948"/>
          <a:stretch>
            <a:fillRect/>
          </a:stretch>
        </p:blipFill>
        <p:spPr bwMode="auto">
          <a:xfrm>
            <a:off x="7106051" y="4998538"/>
            <a:ext cx="1512887" cy="1384300"/>
          </a:xfrm>
          <a:prstGeom prst="rect">
            <a:avLst/>
          </a:prstGeom>
          <a:noFill/>
          <a:ln w="9525">
            <a:noFill/>
            <a:miter lim="800000"/>
            <a:headEnd/>
            <a:tailEnd/>
          </a:ln>
        </p:spPr>
      </p:pic>
    </p:spTree>
    <p:extLst>
      <p:ext uri="{BB962C8B-B14F-4D97-AF65-F5344CB8AC3E}">
        <p14:creationId xmlns:p14="http://schemas.microsoft.com/office/powerpoint/2010/main" val="2197968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en-US" dirty="0" smtClean="0"/>
              <a:t>Selected past projects</a:t>
            </a:r>
            <a:endParaRPr lang="cs-CZ" dirty="0"/>
          </a:p>
        </p:txBody>
      </p:sp>
      <p:sp>
        <p:nvSpPr>
          <p:cNvPr id="5123" name="Zástupný symbol pro obsah 2"/>
          <p:cNvSpPr>
            <a:spLocks noGrp="1"/>
          </p:cNvSpPr>
          <p:nvPr>
            <p:ph idx="1"/>
          </p:nvPr>
        </p:nvSpPr>
        <p:spPr>
          <a:xfrm>
            <a:off x="298180" y="1520690"/>
            <a:ext cx="8453438" cy="4843463"/>
          </a:xfrm>
        </p:spPr>
        <p:txBody>
          <a:bodyPr/>
          <a:lstStyle/>
          <a:p>
            <a:pPr marL="269875" indent="-269875">
              <a:spcAft>
                <a:spcPts val="0"/>
              </a:spcAft>
              <a:buFont typeface="Wingdings" pitchFamily="2" charset="2"/>
              <a:buChar char="Ø"/>
              <a:defRPr/>
            </a:pPr>
            <a:r>
              <a:rPr lang="en-US" sz="2000" dirty="0" smtClean="0"/>
              <a:t>Methods and measurement systems for localization and characterization of sound sources inside aircraft and helicopter cabins</a:t>
            </a:r>
          </a:p>
          <a:p>
            <a:pPr lvl="1">
              <a:buFont typeface="Wingdings" pitchFamily="2" charset="2"/>
              <a:buChar char="Ø"/>
              <a:defRPr/>
            </a:pPr>
            <a:r>
              <a:rPr lang="en-US" sz="1600" dirty="0" smtClean="0"/>
              <a:t>Participation in FP6 project CREDO</a:t>
            </a:r>
          </a:p>
          <a:p>
            <a:pPr lvl="1">
              <a:buFont typeface="Wingdings" pitchFamily="2" charset="2"/>
              <a:buChar char="Ø"/>
              <a:defRPr/>
            </a:pPr>
            <a:r>
              <a:rPr lang="en-US" sz="1600" dirty="0" smtClean="0"/>
              <a:t>Main partners </a:t>
            </a:r>
            <a:r>
              <a:rPr lang="en-US" sz="1600" dirty="0" err="1" smtClean="0"/>
              <a:t>Bruel&amp;Kjaer</a:t>
            </a:r>
            <a:r>
              <a:rPr lang="en-US" sz="1600" dirty="0" smtClean="0"/>
              <a:t>, EADS/Airbus, </a:t>
            </a:r>
            <a:r>
              <a:rPr lang="en-US" sz="1600" dirty="0" err="1" smtClean="0"/>
              <a:t>Alenia</a:t>
            </a:r>
            <a:r>
              <a:rPr lang="en-US" sz="1600" dirty="0" smtClean="0"/>
              <a:t>, </a:t>
            </a:r>
            <a:r>
              <a:rPr lang="en-US" sz="1600" dirty="0" err="1" smtClean="0"/>
              <a:t>Dassault</a:t>
            </a:r>
            <a:endParaRPr lang="en-US" sz="1600" dirty="0" smtClean="0"/>
          </a:p>
          <a:p>
            <a:pPr lvl="1">
              <a:spcAft>
                <a:spcPts val="0"/>
              </a:spcAft>
              <a:buFont typeface="Wingdings" pitchFamily="2" charset="2"/>
              <a:buChar char="Ø"/>
              <a:defRPr/>
            </a:pPr>
            <a:r>
              <a:rPr lang="en-US" sz="1600" dirty="0" smtClean="0"/>
              <a:t>Research on methods and algorithms for acoustic signals</a:t>
            </a:r>
            <a:endParaRPr lang="cs-CZ" sz="1600" dirty="0" smtClean="0"/>
          </a:p>
          <a:p>
            <a:pPr lvl="1">
              <a:spcBef>
                <a:spcPts val="0"/>
              </a:spcBef>
              <a:spcAft>
                <a:spcPts val="0"/>
              </a:spcAft>
              <a:buNone/>
              <a:defRPr/>
            </a:pPr>
            <a:r>
              <a:rPr lang="cs-CZ" sz="1600" dirty="0" smtClean="0"/>
              <a:t>	</a:t>
            </a:r>
            <a:r>
              <a:rPr lang="en-US" sz="1600" dirty="0" smtClean="0"/>
              <a:t>data processing from matrix of acoustic sensors</a:t>
            </a:r>
            <a:endParaRPr lang="cs-CZ" sz="1600" dirty="0" smtClean="0"/>
          </a:p>
          <a:p>
            <a:pPr lvl="1">
              <a:spcBef>
                <a:spcPts val="0"/>
              </a:spcBef>
              <a:spcAft>
                <a:spcPts val="600"/>
              </a:spcAft>
              <a:buNone/>
              <a:defRPr/>
            </a:pPr>
            <a:r>
              <a:rPr lang="cs-CZ" sz="1600" dirty="0" smtClean="0"/>
              <a:t>	</a:t>
            </a:r>
            <a:r>
              <a:rPr lang="en-US" sz="1600" dirty="0" smtClean="0"/>
              <a:t>– acoustic holography with dual-layer microphone array</a:t>
            </a:r>
          </a:p>
          <a:p>
            <a:pPr marL="269875" indent="-269875">
              <a:spcAft>
                <a:spcPts val="0"/>
              </a:spcAft>
              <a:buFont typeface="Wingdings" pitchFamily="2" charset="2"/>
              <a:buChar char="Ø"/>
              <a:defRPr/>
            </a:pPr>
            <a:r>
              <a:rPr lang="en-US" sz="2000" dirty="0" smtClean="0"/>
              <a:t>Vibration analysis of large ventilation unit</a:t>
            </a:r>
            <a:endParaRPr lang="cs-CZ" sz="2000" dirty="0" smtClean="0"/>
          </a:p>
          <a:p>
            <a:pPr>
              <a:spcAft>
                <a:spcPts val="0"/>
              </a:spcAft>
              <a:buNone/>
              <a:defRPr/>
            </a:pPr>
            <a:r>
              <a:rPr lang="cs-CZ" sz="2000" dirty="0" smtClean="0"/>
              <a:t>	</a:t>
            </a:r>
            <a:r>
              <a:rPr lang="en-US" sz="2000" dirty="0" smtClean="0"/>
              <a:t>for road tunnels – installation in </a:t>
            </a:r>
            <a:r>
              <a:rPr lang="en-US" sz="2000" dirty="0" err="1" smtClean="0"/>
              <a:t>Dobrovsk</a:t>
            </a:r>
            <a:r>
              <a:rPr lang="cs-CZ" sz="2000" dirty="0" smtClean="0"/>
              <a:t>é</a:t>
            </a:r>
            <a:r>
              <a:rPr lang="en-US" sz="2000" dirty="0" smtClean="0"/>
              <a:t>ho tunnels in Brno</a:t>
            </a:r>
          </a:p>
          <a:p>
            <a:pPr lvl="1">
              <a:buFont typeface="Wingdings" pitchFamily="2" charset="2"/>
              <a:buChar char="Ø"/>
              <a:defRPr/>
            </a:pPr>
            <a:r>
              <a:rPr lang="en-US" sz="1600" dirty="0" smtClean="0"/>
              <a:t>Measurement of vibration of ventilation unit housing in different modes of operation</a:t>
            </a:r>
          </a:p>
          <a:p>
            <a:pPr lvl="1">
              <a:buFont typeface="Wingdings" pitchFamily="2" charset="2"/>
              <a:buChar char="Ø"/>
              <a:defRPr/>
            </a:pPr>
            <a:r>
              <a:rPr lang="en-US" sz="1600" dirty="0" smtClean="0"/>
              <a:t>Analysis of spectrograms, brief ODS analysis, detection of resonating parts</a:t>
            </a:r>
            <a:endParaRPr lang="en-US" sz="2000" dirty="0" smtClean="0"/>
          </a:p>
          <a:p>
            <a:pPr>
              <a:buFont typeface="Wingdings" pitchFamily="2" charset="2"/>
              <a:buChar char="Ø"/>
              <a:defRPr/>
            </a:pPr>
            <a:endParaRPr lang="en-US" sz="2000" dirty="0" smtClean="0"/>
          </a:p>
          <a:p>
            <a:pPr>
              <a:buFont typeface="Wingdings" pitchFamily="2" charset="2"/>
              <a:buChar char="Ø"/>
              <a:defRPr/>
            </a:pPr>
            <a:endParaRPr lang="en-US" sz="2000" dirty="0" smtClean="0"/>
          </a:p>
          <a:p>
            <a:pPr>
              <a:buFont typeface="Wingdings" pitchFamily="2" charset="2"/>
              <a:buChar char="Ø"/>
              <a:defRPr/>
            </a:pPr>
            <a:endParaRPr lang="en-US" sz="2000" dirty="0" smtClean="0"/>
          </a:p>
        </p:txBody>
      </p:sp>
      <p:pic>
        <p:nvPicPr>
          <p:cNvPr id="122882" name="Picture 2" descr="IMG_0393"/>
          <p:cNvPicPr>
            <a:picLocks noChangeAspect="1" noChangeArrowheads="1"/>
          </p:cNvPicPr>
          <p:nvPr/>
        </p:nvPicPr>
        <p:blipFill>
          <a:blip r:embed="rId2" cstate="print"/>
          <a:srcRect/>
          <a:stretch>
            <a:fillRect/>
          </a:stretch>
        </p:blipFill>
        <p:spPr bwMode="auto">
          <a:xfrm>
            <a:off x="2353585" y="4723070"/>
            <a:ext cx="2345635" cy="1758279"/>
          </a:xfrm>
          <a:prstGeom prst="rect">
            <a:avLst/>
          </a:prstGeom>
          <a:noFill/>
          <a:ln w="9525">
            <a:noFill/>
            <a:miter lim="800000"/>
            <a:headEnd/>
            <a:tailEnd/>
          </a:ln>
        </p:spPr>
      </p:pic>
      <p:pic>
        <p:nvPicPr>
          <p:cNvPr id="122883" name="Obrázek 1"/>
          <p:cNvPicPr>
            <a:picLocks noChangeAspect="1" noChangeArrowheads="1"/>
          </p:cNvPicPr>
          <p:nvPr/>
        </p:nvPicPr>
        <p:blipFill rotWithShape="1">
          <a:blip r:embed="rId3" cstate="print"/>
          <a:srcRect l="6460" t="3729" r="10493" b="5659"/>
          <a:stretch/>
        </p:blipFill>
        <p:spPr bwMode="auto">
          <a:xfrm>
            <a:off x="4802588" y="4707168"/>
            <a:ext cx="2024085" cy="1844704"/>
          </a:xfrm>
          <a:prstGeom prst="rect">
            <a:avLst/>
          </a:prstGeom>
          <a:noFill/>
          <a:ln w="9525">
            <a:noFill/>
            <a:miter lim="800000"/>
            <a:headEnd/>
            <a:tailEnd/>
          </a:ln>
        </p:spPr>
      </p:pic>
      <p:pic>
        <p:nvPicPr>
          <p:cNvPr id="122884" name="Obrázek 1"/>
          <p:cNvPicPr>
            <a:picLocks noChangeAspect="1" noChangeArrowheads="1"/>
          </p:cNvPicPr>
          <p:nvPr/>
        </p:nvPicPr>
        <p:blipFill>
          <a:blip r:embed="rId4" cstate="print"/>
          <a:srcRect l="6277" t="3883" r="11626" b="5919"/>
          <a:stretch>
            <a:fillRect/>
          </a:stretch>
        </p:blipFill>
        <p:spPr bwMode="auto">
          <a:xfrm>
            <a:off x="6869928" y="4723069"/>
            <a:ext cx="1988696" cy="1836655"/>
          </a:xfrm>
          <a:prstGeom prst="rect">
            <a:avLst/>
          </a:prstGeom>
          <a:noFill/>
          <a:ln w="9525">
            <a:noFill/>
            <a:miter lim="800000"/>
            <a:headEnd/>
            <a:tailEnd/>
          </a:ln>
        </p:spPr>
      </p:pic>
      <p:pic>
        <p:nvPicPr>
          <p:cNvPr id="123906" name="Obrázek 1"/>
          <p:cNvPicPr>
            <a:picLocks noChangeAspect="1" noChangeArrowheads="1"/>
          </p:cNvPicPr>
          <p:nvPr/>
        </p:nvPicPr>
        <p:blipFill>
          <a:blip r:embed="rId5" cstate="print"/>
          <a:srcRect l="5833" r="28409" b="309"/>
          <a:stretch>
            <a:fillRect/>
          </a:stretch>
        </p:blipFill>
        <p:spPr bwMode="auto">
          <a:xfrm>
            <a:off x="707667" y="4707167"/>
            <a:ext cx="1534600" cy="1788305"/>
          </a:xfrm>
          <a:prstGeom prst="rect">
            <a:avLst/>
          </a:prstGeom>
          <a:noFill/>
          <a:ln w="9525">
            <a:noFill/>
            <a:miter lim="800000"/>
            <a:headEnd/>
            <a:tailEnd/>
          </a:ln>
        </p:spPr>
      </p:pic>
      <p:pic>
        <p:nvPicPr>
          <p:cNvPr id="123907" name="Immagine 2"/>
          <p:cNvPicPr>
            <a:picLocks noChangeAspect="1" noChangeArrowheads="1"/>
          </p:cNvPicPr>
          <p:nvPr/>
        </p:nvPicPr>
        <p:blipFill>
          <a:blip r:embed="rId6" cstate="print"/>
          <a:srcRect/>
          <a:stretch>
            <a:fillRect/>
          </a:stretch>
        </p:blipFill>
        <p:spPr bwMode="auto">
          <a:xfrm>
            <a:off x="6759480" y="2179736"/>
            <a:ext cx="2099144" cy="15907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 y="12700"/>
            <a:ext cx="6941490" cy="1470025"/>
          </a:xfrm>
        </p:spPr>
        <p:txBody>
          <a:bodyPr/>
          <a:lstStyle/>
          <a:p>
            <a:pPr>
              <a:defRPr/>
            </a:pPr>
            <a:r>
              <a:rPr lang="en-US" dirty="0" smtClean="0"/>
              <a:t>Projects waiting </a:t>
            </a:r>
            <a:r>
              <a:rPr lang="cs-CZ" dirty="0" smtClean="0"/>
              <a:t>on list</a:t>
            </a:r>
            <a:endParaRPr lang="cs-CZ" dirty="0"/>
          </a:p>
        </p:txBody>
      </p:sp>
      <p:sp>
        <p:nvSpPr>
          <p:cNvPr id="5123" name="Zástupný symbol pro obsah 2"/>
          <p:cNvSpPr>
            <a:spLocks noGrp="1"/>
          </p:cNvSpPr>
          <p:nvPr>
            <p:ph idx="1"/>
          </p:nvPr>
        </p:nvSpPr>
        <p:spPr>
          <a:xfrm>
            <a:off x="457200" y="1600200"/>
            <a:ext cx="8453438" cy="4843463"/>
          </a:xfrm>
        </p:spPr>
        <p:txBody>
          <a:bodyPr/>
          <a:lstStyle/>
          <a:p>
            <a:pPr marL="228600" lvl="1" indent="-228600">
              <a:buFont typeface="Wingdings" pitchFamily="2" charset="2"/>
              <a:buChar char="Ø"/>
              <a:defRPr/>
            </a:pPr>
            <a:r>
              <a:rPr lang="en-US" sz="1800" dirty="0" smtClean="0"/>
              <a:t>Localization </a:t>
            </a:r>
            <a:r>
              <a:rPr lang="en-US" sz="1800" dirty="0"/>
              <a:t>methods for placement of nails during surgery operations</a:t>
            </a:r>
          </a:p>
          <a:p>
            <a:pPr marL="442913" lvl="2">
              <a:spcAft>
                <a:spcPts val="600"/>
              </a:spcAft>
              <a:buFont typeface="Wingdings" pitchFamily="2" charset="2"/>
              <a:buChar char="§"/>
              <a:defRPr/>
            </a:pPr>
            <a:r>
              <a:rPr lang="en-US" sz="1200" dirty="0"/>
              <a:t>initial study/expertise of perspective </a:t>
            </a:r>
            <a:r>
              <a:rPr lang="en-US" sz="1200" dirty="0" smtClean="0"/>
              <a:t>methods for localization of holes in stiffening nails in </a:t>
            </a:r>
            <a:r>
              <a:rPr lang="en-US" sz="1200" dirty="0" smtClean="0"/>
              <a:t>bones</a:t>
            </a:r>
            <a:r>
              <a:rPr lang="cs-CZ" sz="1200" dirty="0" smtClean="0"/>
              <a:t> (</a:t>
            </a:r>
            <a:r>
              <a:rPr lang="cs-CZ" sz="1200" dirty="0" err="1" smtClean="0"/>
              <a:t>excluding</a:t>
            </a:r>
            <a:r>
              <a:rPr lang="cs-CZ" sz="1200" dirty="0" smtClean="0"/>
              <a:t> X-</a:t>
            </a:r>
            <a:r>
              <a:rPr lang="cs-CZ" sz="1200" dirty="0" err="1" smtClean="0"/>
              <a:t>ray</a:t>
            </a:r>
            <a:r>
              <a:rPr lang="cs-CZ" sz="1200" dirty="0" smtClean="0"/>
              <a:t>)</a:t>
            </a:r>
            <a:endParaRPr lang="en-US" sz="1200" dirty="0" smtClean="0"/>
          </a:p>
          <a:p>
            <a:pPr marL="442913" lvl="2">
              <a:spcAft>
                <a:spcPts val="600"/>
              </a:spcAft>
              <a:buFont typeface="Wingdings" pitchFamily="2" charset="2"/>
              <a:buChar char="§"/>
              <a:defRPr/>
            </a:pPr>
            <a:endParaRPr lang="en-US" sz="1200" dirty="0" smtClean="0"/>
          </a:p>
          <a:p>
            <a:pPr marL="442913" lvl="2">
              <a:spcAft>
                <a:spcPts val="600"/>
              </a:spcAft>
              <a:buFont typeface="Wingdings" pitchFamily="2" charset="2"/>
              <a:buChar char="§"/>
              <a:defRPr/>
            </a:pPr>
            <a:endParaRPr lang="en-US" sz="1200" dirty="0" smtClean="0"/>
          </a:p>
          <a:p>
            <a:pPr marL="442913" lvl="2">
              <a:spcAft>
                <a:spcPts val="600"/>
              </a:spcAft>
              <a:buFont typeface="Wingdings" pitchFamily="2" charset="2"/>
              <a:buChar char="§"/>
              <a:defRPr/>
            </a:pPr>
            <a:endParaRPr lang="en-US" dirty="0" smtClean="0"/>
          </a:p>
          <a:p>
            <a:pPr marL="228600" lvl="1" indent="-228600">
              <a:buFont typeface="Wingdings" pitchFamily="2" charset="2"/>
              <a:buChar char="Ø"/>
              <a:defRPr/>
            </a:pPr>
            <a:r>
              <a:rPr lang="en-US" sz="1800" dirty="0" smtClean="0"/>
              <a:t>Acoustic </a:t>
            </a:r>
            <a:r>
              <a:rPr lang="en-US" sz="1800" dirty="0"/>
              <a:t>localization of gunshot position (for mobile robots)</a:t>
            </a:r>
          </a:p>
          <a:p>
            <a:pPr marL="442913" lvl="2">
              <a:buFont typeface="Wingdings" pitchFamily="2" charset="2"/>
              <a:buChar char="§"/>
              <a:defRPr/>
            </a:pPr>
            <a:r>
              <a:rPr lang="en-US" sz="1200" dirty="0" smtClean="0"/>
              <a:t>study of methods </a:t>
            </a:r>
            <a:r>
              <a:rPr lang="en-US" sz="1200" dirty="0"/>
              <a:t>for measurement and analysis of Mach (shock) wave and muzzle </a:t>
            </a:r>
            <a:r>
              <a:rPr lang="en-US" sz="1200" dirty="0" smtClean="0"/>
              <a:t>wave</a:t>
            </a:r>
          </a:p>
          <a:p>
            <a:pPr marL="442913" lvl="2">
              <a:buFont typeface="Wingdings" pitchFamily="2" charset="2"/>
              <a:buChar char="§"/>
              <a:defRPr/>
            </a:pPr>
            <a:endParaRPr lang="en-US" sz="1200" dirty="0" smtClean="0"/>
          </a:p>
          <a:p>
            <a:pPr marL="442913" lvl="2">
              <a:buFont typeface="Wingdings" pitchFamily="2" charset="2"/>
              <a:buChar char="§"/>
              <a:defRPr/>
            </a:pPr>
            <a:endParaRPr lang="en-US" sz="1200" dirty="0" smtClean="0"/>
          </a:p>
          <a:p>
            <a:pPr marL="442913" lvl="2">
              <a:buFont typeface="Wingdings" pitchFamily="2" charset="2"/>
              <a:buChar char="§"/>
              <a:defRPr/>
            </a:pPr>
            <a:endParaRPr lang="en-US" sz="1200" dirty="0" smtClean="0"/>
          </a:p>
          <a:p>
            <a:pPr marL="442913" lvl="2">
              <a:buFont typeface="Wingdings" pitchFamily="2" charset="2"/>
              <a:buChar char="§"/>
              <a:defRPr/>
            </a:pPr>
            <a:endParaRPr lang="en-US" sz="1800" dirty="0" smtClean="0"/>
          </a:p>
          <a:p>
            <a:pPr marL="442913" lvl="2">
              <a:buFont typeface="Wingdings" pitchFamily="2" charset="2"/>
              <a:buChar char="§"/>
              <a:defRPr/>
            </a:pPr>
            <a:endParaRPr lang="en-US" sz="1200" dirty="0" smtClean="0"/>
          </a:p>
          <a:p>
            <a:pPr marL="442913" lvl="2">
              <a:buFont typeface="Wingdings" pitchFamily="2" charset="2"/>
              <a:buChar char="§"/>
              <a:defRPr/>
            </a:pPr>
            <a:endParaRPr lang="en-US" sz="1200" dirty="0" smtClean="0"/>
          </a:p>
          <a:p>
            <a:pPr marL="228600" lvl="1" indent="-228600">
              <a:buFont typeface="Wingdings" pitchFamily="2" charset="2"/>
              <a:buChar char="Ø"/>
              <a:defRPr/>
            </a:pPr>
            <a:r>
              <a:rPr lang="en-US" sz="1800" dirty="0" smtClean="0"/>
              <a:t>Sensor system for noncontact vibration/noise diagnostics</a:t>
            </a:r>
          </a:p>
          <a:p>
            <a:pPr marL="442913" lvl="2">
              <a:buFont typeface="Wingdings" pitchFamily="2" charset="2"/>
              <a:buChar char="§"/>
              <a:defRPr/>
            </a:pPr>
            <a:r>
              <a:rPr lang="en-US" sz="1200" dirty="0" smtClean="0"/>
              <a:t>data fusion of acoustic measurement and proximity measurement</a:t>
            </a:r>
            <a:endParaRPr lang="cs-CZ" sz="1200" dirty="0" smtClean="0"/>
          </a:p>
          <a:p>
            <a:pPr marL="442913" lvl="2">
              <a:buFont typeface="Wingdings" pitchFamily="2" charset="2"/>
              <a:buChar char="§"/>
              <a:defRPr/>
            </a:pPr>
            <a:r>
              <a:rPr lang="en-US" sz="1200" dirty="0" err="1" smtClean="0"/>
              <a:t>acousto</a:t>
            </a:r>
            <a:r>
              <a:rPr lang="en-US" sz="1200" dirty="0" smtClean="0"/>
              <a:t>-optical effect utilization for sound field mapping and sources characterization</a:t>
            </a:r>
          </a:p>
          <a:p>
            <a:pPr marL="228600" lvl="1" indent="-228600">
              <a:buFont typeface="Wingdings" pitchFamily="2" charset="2"/>
              <a:buChar char="Ø"/>
              <a:defRPr/>
            </a:pPr>
            <a:r>
              <a:rPr lang="en-US" sz="1800" dirty="0" smtClean="0"/>
              <a:t>Methods and methodology for machine monitoring</a:t>
            </a:r>
          </a:p>
          <a:p>
            <a:pPr marL="442913" lvl="2">
              <a:buFont typeface="Wingdings" pitchFamily="2" charset="2"/>
              <a:buChar char="§"/>
              <a:defRPr/>
            </a:pPr>
            <a:r>
              <a:rPr lang="en-US" sz="1200" dirty="0"/>
              <a:t>estimation of resonance frequency of machine support on heavy </a:t>
            </a:r>
            <a:r>
              <a:rPr lang="en-US" sz="1200" dirty="0" smtClean="0"/>
              <a:t>basement</a:t>
            </a:r>
            <a:endParaRPr lang="en-US" sz="1200" dirty="0"/>
          </a:p>
        </p:txBody>
      </p:sp>
      <p:pic>
        <p:nvPicPr>
          <p:cNvPr id="5" name="Picture 5"/>
          <p:cNvPicPr>
            <a:picLocks noChangeAspect="1" noChangeArrowheads="1"/>
          </p:cNvPicPr>
          <p:nvPr/>
        </p:nvPicPr>
        <p:blipFill>
          <a:blip r:embed="rId2" cstate="print"/>
          <a:srcRect/>
          <a:stretch>
            <a:fillRect/>
          </a:stretch>
        </p:blipFill>
        <p:spPr bwMode="auto">
          <a:xfrm>
            <a:off x="6979915" y="5231957"/>
            <a:ext cx="932694" cy="1003742"/>
          </a:xfrm>
          <a:prstGeom prst="rect">
            <a:avLst/>
          </a:prstGeom>
          <a:noFill/>
          <a:ln w="9525" algn="ctr">
            <a:noFill/>
            <a:miter lim="800000"/>
            <a:headEnd/>
            <a:tailEnd/>
          </a:ln>
        </p:spPr>
      </p:pic>
      <p:pic>
        <p:nvPicPr>
          <p:cNvPr id="6" name="Obrázek 9"/>
          <p:cNvPicPr/>
          <p:nvPr/>
        </p:nvPicPr>
        <p:blipFill>
          <a:blip r:embed="rId3" cstate="print"/>
          <a:stretch>
            <a:fillRect/>
          </a:stretch>
        </p:blipFill>
        <p:spPr>
          <a:xfrm>
            <a:off x="4156608" y="3987334"/>
            <a:ext cx="1981800" cy="1324135"/>
          </a:xfrm>
          <a:prstGeom prst="rect">
            <a:avLst/>
          </a:prstGeom>
        </p:spPr>
      </p:pic>
      <p:pic>
        <p:nvPicPr>
          <p:cNvPr id="10" name="Obrázek 9"/>
          <p:cNvPicPr/>
          <p:nvPr/>
        </p:nvPicPr>
        <p:blipFill>
          <a:blip r:embed="rId4" cstate="print"/>
          <a:srcRect l="140" t="21906" b="1892"/>
          <a:stretch>
            <a:fillRect/>
          </a:stretch>
        </p:blipFill>
        <p:spPr bwMode="auto">
          <a:xfrm>
            <a:off x="1057524" y="2178655"/>
            <a:ext cx="2615979" cy="1152940"/>
          </a:xfrm>
          <a:prstGeom prst="rect">
            <a:avLst/>
          </a:prstGeom>
          <a:noFill/>
          <a:ln w="9525">
            <a:noFill/>
            <a:miter lim="800000"/>
            <a:headEnd/>
            <a:tailEnd/>
          </a:ln>
        </p:spPr>
      </p:pic>
      <p:pic>
        <p:nvPicPr>
          <p:cNvPr id="11" name="Obrázek 10"/>
          <p:cNvPicPr/>
          <p:nvPr/>
        </p:nvPicPr>
        <p:blipFill>
          <a:blip r:embed="rId5" cstate="print"/>
          <a:srcRect t="7689" b="15800"/>
          <a:stretch>
            <a:fillRect/>
          </a:stretch>
        </p:blipFill>
        <p:spPr bwMode="auto">
          <a:xfrm rot="16200000">
            <a:off x="4831973" y="1769678"/>
            <a:ext cx="1000832" cy="1993709"/>
          </a:xfrm>
          <a:prstGeom prst="rect">
            <a:avLst/>
          </a:prstGeom>
          <a:noFill/>
          <a:ln w="9525">
            <a:noFill/>
            <a:miter lim="800000"/>
            <a:headEnd/>
            <a:tailEnd/>
          </a:ln>
        </p:spPr>
      </p:pic>
      <p:pic>
        <p:nvPicPr>
          <p:cNvPr id="12" name="Obrázek 1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3572" y="3999506"/>
            <a:ext cx="2507395" cy="1321987"/>
          </a:xfrm>
          <a:prstGeom prst="rect">
            <a:avLst/>
          </a:prstGeom>
          <a:noFill/>
          <a:ln w="9525">
            <a:noFill/>
            <a:miter lim="800000"/>
            <a:headEnd/>
            <a:tailEnd/>
          </a:ln>
        </p:spPr>
      </p:pic>
      <p:pic>
        <p:nvPicPr>
          <p:cNvPr id="13"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3233"/>
          <a:stretch/>
        </p:blipFill>
        <p:spPr bwMode="auto">
          <a:xfrm>
            <a:off x="8061147" y="5295568"/>
            <a:ext cx="773366" cy="122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a:spLocks noGrp="1"/>
          </p:cNvSpPr>
          <p:nvPr>
            <p:ph type="title"/>
          </p:nvPr>
        </p:nvSpPr>
        <p:spPr/>
        <p:txBody>
          <a:bodyPr/>
          <a:lstStyle/>
          <a:p>
            <a:pPr>
              <a:defRPr/>
            </a:pPr>
            <a:r>
              <a:rPr lang="cs-CZ" dirty="0" err="1" smtClean="0"/>
              <a:t>Content</a:t>
            </a:r>
            <a:r>
              <a:rPr lang="cs-CZ" dirty="0" smtClean="0"/>
              <a:t> </a:t>
            </a:r>
            <a:r>
              <a:rPr lang="cs-CZ" dirty="0" err="1" smtClean="0"/>
              <a:t>of</a:t>
            </a:r>
            <a:r>
              <a:rPr lang="cs-CZ" dirty="0" smtClean="0"/>
              <a:t> </a:t>
            </a:r>
            <a:r>
              <a:rPr lang="cs-CZ" dirty="0" err="1" smtClean="0"/>
              <a:t>the</a:t>
            </a:r>
            <a:r>
              <a:rPr lang="cs-CZ" dirty="0" smtClean="0"/>
              <a:t> </a:t>
            </a:r>
            <a:r>
              <a:rPr lang="cs-CZ" dirty="0" err="1" smtClean="0"/>
              <a:t>Presentation</a:t>
            </a:r>
            <a:endParaRPr lang="cs-CZ" dirty="0"/>
          </a:p>
        </p:txBody>
      </p:sp>
      <p:grpSp>
        <p:nvGrpSpPr>
          <p:cNvPr id="4100" name="Group 5"/>
          <p:cNvGrpSpPr>
            <a:grpSpLocks/>
          </p:cNvGrpSpPr>
          <p:nvPr/>
        </p:nvGrpSpPr>
        <p:grpSpPr bwMode="auto">
          <a:xfrm>
            <a:off x="0" y="1"/>
            <a:ext cx="9144000" cy="6858000"/>
            <a:chOff x="0" y="0"/>
            <a:chExt cx="5760" cy="4320"/>
          </a:xfrm>
        </p:grpSpPr>
        <p:pic>
          <p:nvPicPr>
            <p:cNvPr id="4101" name="Picture 11" descr="sesteihean2"/>
            <p:cNvPicPr>
              <a:picLocks noChangeAspect="1" noChangeArrowheads="1"/>
            </p:cNvPicPr>
            <p:nvPr/>
          </p:nvPicPr>
          <p:blipFill>
            <a:blip r:embed="rId2" cstate="print">
              <a:extLst>
                <a:ext uri="{28A0092B-C50C-407E-A947-70E740481C1C}">
                  <a14:useLocalDpi xmlns:a14="http://schemas.microsoft.com/office/drawing/2010/main" val="0"/>
                </a:ext>
              </a:extLst>
            </a:blip>
            <a:srcRect l="-3798" r="16612"/>
            <a:stretch>
              <a:fillRect/>
            </a:stretch>
          </p:blipFill>
          <p:spPr bwMode="auto">
            <a:xfrm>
              <a:off x="3312" y="0"/>
              <a:ext cx="2448" cy="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9" descr="logohexa30otoceny"/>
            <p:cNvPicPr>
              <a:picLocks noChangeAspect="1" noChangeArrowheads="1"/>
            </p:cNvPicPr>
            <p:nvPr/>
          </p:nvPicPr>
          <p:blipFill>
            <a:blip r:embed="rId3" cstate="print">
              <a:extLst>
                <a:ext uri="{28A0092B-C50C-407E-A947-70E740481C1C}">
                  <a14:useLocalDpi xmlns:a14="http://schemas.microsoft.com/office/drawing/2010/main" val="0"/>
                </a:ext>
              </a:extLst>
            </a:blip>
            <a:srcRect l="12675" b="13371"/>
            <a:stretch>
              <a:fillRect/>
            </a:stretch>
          </p:blipFill>
          <p:spPr bwMode="auto">
            <a:xfrm>
              <a:off x="0" y="3251"/>
              <a:ext cx="1557" cy="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Zástupný symbol pro obsah 2"/>
          <p:cNvSpPr>
            <a:spLocks noGrp="1"/>
          </p:cNvSpPr>
          <p:nvPr>
            <p:ph idx="1"/>
          </p:nvPr>
        </p:nvSpPr>
        <p:spPr>
          <a:xfrm>
            <a:off x="255181" y="1600200"/>
            <a:ext cx="8697433" cy="5033513"/>
          </a:xfrm>
        </p:spPr>
        <p:txBody>
          <a:bodyPr/>
          <a:lstStyle/>
          <a:p>
            <a:pPr>
              <a:buFont typeface="Wingdings" pitchFamily="2" charset="2"/>
              <a:buChar char="Ø"/>
              <a:defRPr/>
            </a:pPr>
            <a:r>
              <a:rPr lang="en-US" sz="2000" dirty="0" smtClean="0"/>
              <a:t>Introduction of the laboratory – our scope and aims,</a:t>
            </a:r>
            <a:r>
              <a:rPr lang="cs-CZ" sz="2000" dirty="0" smtClean="0"/>
              <a:t> </a:t>
            </a:r>
            <a:r>
              <a:rPr lang="cs-CZ" sz="2000" dirty="0" err="1" smtClean="0"/>
              <a:t>our</a:t>
            </a:r>
            <a:r>
              <a:rPr lang="en-US" sz="2000" dirty="0" smtClean="0"/>
              <a:t> tea</a:t>
            </a:r>
            <a:r>
              <a:rPr lang="cs-CZ" sz="2000" dirty="0" smtClean="0"/>
              <a:t>m</a:t>
            </a:r>
            <a:endParaRPr lang="en-US" sz="2000" dirty="0" smtClean="0"/>
          </a:p>
          <a:p>
            <a:pPr>
              <a:buFont typeface="Wingdings" pitchFamily="2" charset="2"/>
              <a:buChar char="Ø"/>
              <a:defRPr/>
            </a:pPr>
            <a:r>
              <a:rPr lang="en-US" sz="2000" dirty="0" smtClean="0"/>
              <a:t>Present research activities and ongoing projects</a:t>
            </a:r>
            <a:endParaRPr lang="cs-CZ" sz="2000" dirty="0" smtClean="0"/>
          </a:p>
          <a:p>
            <a:pPr lvl="1">
              <a:buFont typeface="Wingdings" pitchFamily="2" charset="2"/>
              <a:buChar char="Ø"/>
              <a:defRPr/>
            </a:pPr>
            <a:r>
              <a:rPr lang="en-US" sz="1600" b="1" dirty="0" smtClean="0"/>
              <a:t>Sensors for acoustic emission measurement</a:t>
            </a:r>
            <a:r>
              <a:rPr lang="cs-CZ" sz="1600" b="1" dirty="0" smtClean="0"/>
              <a:t> </a:t>
            </a:r>
            <a:r>
              <a:rPr lang="cs-CZ" sz="1600" dirty="0" smtClean="0"/>
              <a:t>– </a:t>
            </a:r>
            <a:r>
              <a:rPr lang="en-US" sz="1600" dirty="0" smtClean="0"/>
              <a:t>towards </a:t>
            </a:r>
            <a:r>
              <a:rPr lang="cs-CZ" sz="1600" dirty="0" err="1" smtClean="0"/>
              <a:t>wideband</a:t>
            </a:r>
            <a:r>
              <a:rPr lang="en-US" sz="1600" dirty="0" smtClean="0"/>
              <a:t> transducers</a:t>
            </a:r>
          </a:p>
          <a:p>
            <a:pPr lvl="1">
              <a:buFont typeface="Wingdings" pitchFamily="2" charset="2"/>
              <a:buChar char="Ø"/>
              <a:defRPr/>
            </a:pPr>
            <a:r>
              <a:rPr lang="en-US" sz="1600" b="1" dirty="0" smtClean="0"/>
              <a:t>Piezoelectric knock sensors – </a:t>
            </a:r>
            <a:r>
              <a:rPr lang="en-US" sz="1600" dirty="0" smtClean="0"/>
              <a:t>diagnostic methods for failure prediction</a:t>
            </a:r>
          </a:p>
          <a:p>
            <a:pPr lvl="1">
              <a:buFont typeface="Wingdings" pitchFamily="2" charset="2"/>
              <a:buChar char="Ø"/>
              <a:defRPr/>
            </a:pPr>
            <a:r>
              <a:rPr lang="en-US" sz="1600" dirty="0" smtClean="0"/>
              <a:t>Sensor arrays for sound source localization</a:t>
            </a:r>
            <a:r>
              <a:rPr lang="cs-CZ" sz="1600" dirty="0" smtClean="0"/>
              <a:t> </a:t>
            </a:r>
            <a:r>
              <a:rPr lang="cs-CZ" sz="1400" dirty="0" smtClean="0"/>
              <a:t>– </a:t>
            </a:r>
            <a:r>
              <a:rPr lang="cs-CZ" sz="1600" dirty="0" err="1" smtClean="0"/>
              <a:t>signal</a:t>
            </a:r>
            <a:r>
              <a:rPr lang="cs-CZ" sz="1600" dirty="0" smtClean="0"/>
              <a:t> </a:t>
            </a:r>
            <a:r>
              <a:rPr lang="cs-CZ" sz="1600" dirty="0" err="1" smtClean="0"/>
              <a:t>processing</a:t>
            </a:r>
            <a:r>
              <a:rPr lang="cs-CZ" sz="1600" dirty="0" smtClean="0"/>
              <a:t> </a:t>
            </a:r>
            <a:r>
              <a:rPr lang="cs-CZ" sz="1600" dirty="0" err="1" smtClean="0"/>
              <a:t>and</a:t>
            </a:r>
            <a:r>
              <a:rPr lang="cs-CZ" sz="1600" dirty="0" smtClean="0"/>
              <a:t> </a:t>
            </a:r>
            <a:r>
              <a:rPr lang="cs-CZ" sz="1600" dirty="0" err="1" smtClean="0"/>
              <a:t>calibration</a:t>
            </a:r>
            <a:endParaRPr lang="en-US" sz="1600" dirty="0" smtClean="0"/>
          </a:p>
          <a:p>
            <a:pPr lvl="1">
              <a:buFont typeface="Wingdings" pitchFamily="2" charset="2"/>
              <a:buChar char="Ø"/>
              <a:defRPr/>
            </a:pPr>
            <a:r>
              <a:rPr lang="en-US" sz="1600" dirty="0" smtClean="0"/>
              <a:t>Fully digital current and voltage measurement system for mid-voltage substation</a:t>
            </a:r>
            <a:endParaRPr lang="cs-CZ" sz="1600" dirty="0" smtClean="0"/>
          </a:p>
          <a:p>
            <a:pPr lvl="1">
              <a:spcAft>
                <a:spcPts val="1200"/>
              </a:spcAft>
              <a:buFont typeface="Wingdings" pitchFamily="2" charset="2"/>
              <a:buChar char="Ø"/>
              <a:defRPr/>
            </a:pPr>
            <a:r>
              <a:rPr lang="en-US" sz="1600" dirty="0" smtClean="0"/>
              <a:t>Experimental diagnostic of mechanical resonant frequencies on small turbine</a:t>
            </a:r>
          </a:p>
          <a:p>
            <a:pPr>
              <a:buFont typeface="Wingdings" pitchFamily="2" charset="2"/>
              <a:buChar char="Ø"/>
              <a:defRPr/>
            </a:pPr>
            <a:r>
              <a:rPr lang="en-US" sz="2000" dirty="0" smtClean="0"/>
              <a:t>Past projects and projects waiting </a:t>
            </a:r>
            <a:r>
              <a:rPr lang="cs-CZ" sz="2000" dirty="0" smtClean="0"/>
              <a:t>on list</a:t>
            </a:r>
            <a:endParaRPr lang="en-US" sz="2000" dirty="0" smtClean="0"/>
          </a:p>
          <a:p>
            <a:pPr>
              <a:buFont typeface="Wingdings" pitchFamily="2" charset="2"/>
              <a:buChar char="Ø"/>
              <a:defRPr/>
            </a:pPr>
            <a:r>
              <a:rPr lang="en-US" sz="2000" dirty="0" smtClean="0"/>
              <a:t>Projects in preparation, future directions</a:t>
            </a:r>
          </a:p>
          <a:p>
            <a:pPr>
              <a:buFont typeface="Wingdings" pitchFamily="2" charset="2"/>
              <a:buChar char="Ø"/>
              <a:defRPr/>
            </a:pPr>
            <a:r>
              <a:rPr lang="en-US" sz="2000" dirty="0" smtClean="0"/>
              <a:t>Latest publications</a:t>
            </a:r>
          </a:p>
          <a:p>
            <a:pPr>
              <a:buFont typeface="Wingdings" pitchFamily="2" charset="2"/>
              <a:buChar char="Ø"/>
              <a:defRPr/>
            </a:pPr>
            <a:endParaRPr lang="en-US" sz="1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 y="12700"/>
            <a:ext cx="6941490" cy="1470025"/>
          </a:xfrm>
        </p:spPr>
        <p:txBody>
          <a:bodyPr/>
          <a:lstStyle/>
          <a:p>
            <a:pPr>
              <a:defRPr/>
            </a:pPr>
            <a:r>
              <a:rPr lang="en-US" dirty="0" smtClean="0"/>
              <a:t>Projects in preparation</a:t>
            </a:r>
            <a:endParaRPr lang="cs-CZ" dirty="0"/>
          </a:p>
        </p:txBody>
      </p:sp>
      <p:sp>
        <p:nvSpPr>
          <p:cNvPr id="5123" name="Zástupný symbol pro obsah 2"/>
          <p:cNvSpPr>
            <a:spLocks noGrp="1"/>
          </p:cNvSpPr>
          <p:nvPr>
            <p:ph idx="1"/>
          </p:nvPr>
        </p:nvSpPr>
        <p:spPr>
          <a:xfrm>
            <a:off x="457200" y="1600200"/>
            <a:ext cx="8453438" cy="4843463"/>
          </a:xfrm>
        </p:spPr>
        <p:txBody>
          <a:bodyPr/>
          <a:lstStyle/>
          <a:p>
            <a:pPr marL="228600" lvl="1" indent="-228600">
              <a:buFont typeface="Wingdings" pitchFamily="2" charset="2"/>
              <a:buChar char="Ø"/>
              <a:defRPr/>
            </a:pPr>
            <a:r>
              <a:rPr lang="en-US" sz="2000" dirty="0" smtClean="0"/>
              <a:t>MEMS gyro for aerospace applications - evaluation and testing</a:t>
            </a:r>
          </a:p>
          <a:p>
            <a:pPr marL="442913" lvl="2">
              <a:buFont typeface="Wingdings" pitchFamily="2" charset="2"/>
              <a:buChar char="§"/>
              <a:defRPr/>
            </a:pPr>
            <a:r>
              <a:rPr lang="en-US" sz="1600" dirty="0" smtClean="0"/>
              <a:t>Cooperation with Honeywell Brno </a:t>
            </a:r>
          </a:p>
          <a:p>
            <a:pPr marL="442913" lvl="2">
              <a:buFont typeface="Wingdings" pitchFamily="2" charset="2"/>
              <a:buChar char="§"/>
              <a:defRPr/>
            </a:pPr>
            <a:r>
              <a:rPr lang="en-US" sz="1600" dirty="0" smtClean="0"/>
              <a:t>TA Centre of Competence – submitted proposal </a:t>
            </a:r>
          </a:p>
          <a:p>
            <a:pPr marL="900113" lvl="3">
              <a:buFont typeface="Wingdings" pitchFamily="2" charset="2"/>
              <a:buChar char="§"/>
              <a:defRPr/>
            </a:pPr>
            <a:r>
              <a:rPr lang="en-US" sz="1600" dirty="0" smtClean="0"/>
              <a:t>advanced sensor design,</a:t>
            </a:r>
            <a:r>
              <a:rPr lang="cs-CZ" sz="1600" dirty="0" smtClean="0"/>
              <a:t> </a:t>
            </a:r>
            <a:r>
              <a:rPr lang="en-US" sz="1600" dirty="0" smtClean="0"/>
              <a:t>signal processing methods, evaluation and testing </a:t>
            </a:r>
          </a:p>
          <a:p>
            <a:pPr marL="900113" lvl="3">
              <a:buFont typeface="Wingdings" pitchFamily="2" charset="2"/>
              <a:buChar char="§"/>
              <a:defRPr/>
            </a:pPr>
            <a:r>
              <a:rPr lang="en-US" sz="1600" dirty="0" smtClean="0"/>
              <a:t>focusing on MEMS sensors and fiber optic sensors</a:t>
            </a:r>
          </a:p>
          <a:p>
            <a:pPr marL="900113" lvl="3">
              <a:buFont typeface="Wingdings" pitchFamily="2" charset="2"/>
              <a:buChar char="§"/>
              <a:defRPr/>
            </a:pPr>
            <a:r>
              <a:rPr lang="en-US" sz="1600" dirty="0" smtClean="0"/>
              <a:t>applications in aerospace, railways and buildings </a:t>
            </a:r>
          </a:p>
          <a:p>
            <a:pPr marL="900113" lvl="3">
              <a:spcAft>
                <a:spcPts val="600"/>
              </a:spcAft>
              <a:buFont typeface="Wingdings" pitchFamily="2" charset="2"/>
              <a:buChar char="§"/>
              <a:defRPr/>
            </a:pPr>
            <a:r>
              <a:rPr lang="en-US" sz="1600" dirty="0" smtClean="0"/>
              <a:t>Project partners - CTU Prague, AZD, Honeywell, </a:t>
            </a:r>
            <a:r>
              <a:rPr lang="en-US" sz="1600" dirty="0" err="1" smtClean="0"/>
              <a:t>Safibra</a:t>
            </a:r>
            <a:r>
              <a:rPr lang="en-US" sz="1600" dirty="0" smtClean="0"/>
              <a:t>, SQS, WBU </a:t>
            </a:r>
            <a:r>
              <a:rPr lang="en-US" sz="1600" dirty="0" err="1" smtClean="0"/>
              <a:t>Pilsen</a:t>
            </a:r>
            <a:r>
              <a:rPr lang="en-US" sz="1600" dirty="0" smtClean="0"/>
              <a:t>)</a:t>
            </a:r>
          </a:p>
          <a:p>
            <a:pPr marL="269875" lvl="2">
              <a:buFont typeface="Wingdings" pitchFamily="2" charset="2"/>
              <a:buChar char="Ø"/>
              <a:defRPr/>
            </a:pPr>
            <a:r>
              <a:rPr lang="en-US" sz="2000" dirty="0" smtClean="0"/>
              <a:t>Measurement of human body motion during magnetic resonance imaging</a:t>
            </a:r>
          </a:p>
          <a:p>
            <a:pPr marL="442913" lvl="2">
              <a:buFont typeface="Wingdings" pitchFamily="2" charset="2"/>
              <a:buChar char="§"/>
              <a:defRPr/>
            </a:pPr>
            <a:r>
              <a:rPr lang="en-US" sz="1600" dirty="0" smtClean="0"/>
              <a:t>Cooperation with CEITEC MU</a:t>
            </a:r>
            <a:r>
              <a:rPr lang="cs-CZ" sz="1600" dirty="0" smtClean="0"/>
              <a:t> – RG 6-2 </a:t>
            </a:r>
            <a:r>
              <a:rPr lang="cs-CZ" sz="1600" dirty="0" err="1"/>
              <a:t>Multi-modal</a:t>
            </a:r>
            <a:r>
              <a:rPr lang="cs-CZ" sz="1600" dirty="0"/>
              <a:t> and </a:t>
            </a:r>
            <a:r>
              <a:rPr lang="cs-CZ" sz="1600" dirty="0" err="1"/>
              <a:t>Functional</a:t>
            </a:r>
            <a:r>
              <a:rPr lang="cs-CZ" sz="1600" dirty="0"/>
              <a:t> </a:t>
            </a:r>
            <a:r>
              <a:rPr lang="cs-CZ" sz="1600" dirty="0" err="1"/>
              <a:t>Neuroimaging</a:t>
            </a:r>
            <a:endParaRPr lang="cs-CZ" sz="1600" dirty="0"/>
          </a:p>
          <a:p>
            <a:pPr marL="442913" lvl="2">
              <a:buFont typeface="Wingdings" pitchFamily="2" charset="2"/>
              <a:buChar char="§"/>
              <a:defRPr/>
            </a:pPr>
            <a:r>
              <a:rPr lang="en-US" sz="1600" dirty="0" smtClean="0"/>
              <a:t>Application of accelerometers in high magnetic field</a:t>
            </a:r>
          </a:p>
          <a:p>
            <a:pPr marL="442913" lvl="2">
              <a:buFont typeface="Wingdings" pitchFamily="2" charset="2"/>
              <a:buChar char="§"/>
              <a:defRPr/>
            </a:pPr>
            <a:r>
              <a:rPr lang="en-US" sz="1600" dirty="0" smtClean="0"/>
              <a:t>Processing of data from accelerometer measurements</a:t>
            </a:r>
          </a:p>
          <a:p>
            <a:pPr marL="442913" lvl="2">
              <a:buFont typeface="Wingdings" pitchFamily="2" charset="2"/>
              <a:buChar char="§"/>
              <a:defRPr/>
            </a:pPr>
            <a:r>
              <a:rPr lang="en-US" sz="1600" dirty="0" smtClean="0"/>
              <a:t>Optical measurement principle – stereovision with laser matrix</a:t>
            </a:r>
          </a:p>
          <a:p>
            <a:pPr marL="442913" lvl="2">
              <a:buFont typeface="Wingdings" pitchFamily="2" charset="2"/>
              <a:buChar char="§"/>
              <a:defRPr/>
            </a:pPr>
            <a:endParaRPr lang="en-US" sz="1200" dirty="0" smtClean="0"/>
          </a:p>
          <a:p>
            <a:pPr marL="442913" lvl="2">
              <a:buFont typeface="Wingdings" pitchFamily="2" charset="2"/>
              <a:buChar char="§"/>
              <a:defRPr/>
            </a:pPr>
            <a:endParaRPr lang="en-US" sz="1200" dirty="0" smtClean="0"/>
          </a:p>
        </p:txBody>
      </p:sp>
      <p:pic>
        <p:nvPicPr>
          <p:cNvPr id="124930" name="Picture 2" descr="MRI (Magnetic Resonance Imaging)&#10;So&amp;#8230; what is MRI?  MRI is a type of imaging that uses magnets and the properties of hydrogen in water to visualize the inside of your body.  The MRI machine is simply a very big and fancy magnet (that can change how magnetic it is at different places and times).  The strength of the MRI machine is stated in the unit Tesla (T).  For instance, a typical clinical magnet would be around 1.5T, while research magnets can vary from 1.5T to 3T to even 7 or 9T.  Stronger isn&amp;#8217;t always better, as though the image will be clearer at one little part, you can&amp;#8217;t get as broad of an image (so you might see the hippocampus really well, but you can&amp;#8217;t see the rest of the brain well at 7 or 9T).  The magnetic strength chosen is just enough to see what you want to look at- like many other things, there is a balance.&#10;MRI machines are completely safe (as long as you don&amp;#8217;t have metal in your body, as that will be attracted to the magnet, or a pacemaker or something that magnets would interfere with) and non-invasive.  X-rays and CAT scans use radiation which in large doses can be harmful but are a lot cheaper and not as sensitive to movement (MRI won&amp;#8217;t work well if you move your head during imaging), which is why they are more frequently used.&#10;This gives you a general overview of the technique.  The misconception that bothers me most about MRI in TV shows (I&amp;#8217;ve noticed at least House, Royal Pains, and Bones have gotten this wrong in some episodes) is that with real MRI, THE MAGNET IS ALWAYS ON.  The MRI machine doesn&amp;#8217;t start being magnetic when you start imaging.  It is magnetic ALL THE TIME.  Many TV shows will show a person entering the magnet just fine, but when they start imaging, the person gets in pain or gets pulled to the top of the magnet as though the magnet just turned on.  The magnet was on when they brought the person in the room- they wouldn&amp;#8217;t have been able to start scanning before the person was in pain due to metal in their body.  This is why we run people through very sensitive metal detectors before even allowing them to enter the room with the MRI machine.&#10;[Image Source]"/>
          <p:cNvPicPr>
            <a:picLocks noChangeAspect="1" noChangeArrowheads="1"/>
          </p:cNvPicPr>
          <p:nvPr/>
        </p:nvPicPr>
        <p:blipFill>
          <a:blip r:embed="rId2" cstate="print"/>
          <a:srcRect/>
          <a:stretch>
            <a:fillRect/>
          </a:stretch>
        </p:blipFill>
        <p:spPr bwMode="auto">
          <a:xfrm>
            <a:off x="6651791" y="4814816"/>
            <a:ext cx="2237768" cy="168392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err="1" smtClean="0"/>
              <a:t>Latest</a:t>
            </a:r>
            <a:r>
              <a:rPr lang="cs-CZ" dirty="0" smtClean="0"/>
              <a:t> </a:t>
            </a:r>
            <a:r>
              <a:rPr lang="cs-CZ" dirty="0" err="1" smtClean="0"/>
              <a:t>publications</a:t>
            </a:r>
            <a:endParaRPr lang="cs-CZ" dirty="0"/>
          </a:p>
        </p:txBody>
      </p:sp>
      <p:sp>
        <p:nvSpPr>
          <p:cNvPr id="5123" name="Zástupný symbol pro obsah 2"/>
          <p:cNvSpPr>
            <a:spLocks noGrp="1"/>
          </p:cNvSpPr>
          <p:nvPr>
            <p:ph idx="1"/>
          </p:nvPr>
        </p:nvSpPr>
        <p:spPr>
          <a:xfrm>
            <a:off x="297704" y="1541271"/>
            <a:ext cx="8495415" cy="5051425"/>
          </a:xfrm>
        </p:spPr>
        <p:txBody>
          <a:bodyPr/>
          <a:lstStyle/>
          <a:p>
            <a:pPr marL="180975" indent="-180975">
              <a:buFont typeface="Wingdings" pitchFamily="2" charset="2"/>
              <a:buChar char="§"/>
              <a:defRPr/>
            </a:pPr>
            <a:r>
              <a:rPr lang="en-US" sz="1400" noProof="1" smtClean="0"/>
              <a:t>Klusacek, S., Fialka, J.,  Havranek, Z., Benes, P. “</a:t>
            </a:r>
            <a:r>
              <a:rPr lang="en-US" sz="1400" b="1" noProof="1" smtClean="0"/>
              <a:t>An experimental study of temperature effect on material parameters of PZT ceramic ring used in knock sensors</a:t>
            </a:r>
            <a:r>
              <a:rPr lang="en-US" sz="1400" noProof="1" smtClean="0"/>
              <a:t>,” Accepted paper for publication in proceedings of International Sensing Technology Conference, ICST 2013, pp. 1-6. </a:t>
            </a:r>
          </a:p>
          <a:p>
            <a:pPr marL="180975" indent="-180975">
              <a:buFont typeface="Wingdings" pitchFamily="2" charset="2"/>
              <a:buChar char="§"/>
              <a:defRPr/>
            </a:pPr>
            <a:r>
              <a:rPr lang="en-US" sz="1400" noProof="1" smtClean="0"/>
              <a:t>Klusacek, S., Fialka, J.,  Havranek, Z., Benes, P. “</a:t>
            </a:r>
            <a:r>
              <a:rPr lang="en-US" sz="1400" b="1" noProof="1" smtClean="0"/>
              <a:t>Experimental methods for testing active element of piezoelectric knock sensor by using temperature dependences</a:t>
            </a:r>
            <a:r>
              <a:rPr lang="en-US" sz="1400" noProof="1" smtClean="0"/>
              <a:t>,” Proceedings: 20th International Congress on Sound and Vibration, International Journal of Acoustic and Vibration. US: International Institute of Acoustic and Vibration, 2013, pp. 1-7. ISBN: 978-616-551-682-2. ISSN: 2329-3675.</a:t>
            </a:r>
          </a:p>
          <a:p>
            <a:pPr marL="180975" indent="-180975">
              <a:buFont typeface="Wingdings" pitchFamily="2" charset="2"/>
              <a:buChar char="§"/>
              <a:defRPr/>
            </a:pPr>
            <a:r>
              <a:rPr lang="en-US" sz="1400" noProof="1" smtClean="0"/>
              <a:t>Havranek, Z., Benes, P., Sysel, P. “</a:t>
            </a:r>
            <a:r>
              <a:rPr lang="en-US" sz="1400" b="1" noProof="1" smtClean="0"/>
              <a:t>Analysis of operational deflection shapes of the shaker armature near upper frequency limit</a:t>
            </a:r>
            <a:r>
              <a:rPr lang="en-US" sz="1400" noProof="1" smtClean="0"/>
              <a:t>,” Proceedings: 20th International Congress on Sound and Vibration, International Journal of Acoustic and Vibration. US: International Institute of Acoustic and Vibration, 2013, pp. 1-8. ISBN: 978-616-551-682-2. ISSN: 2329-3675.</a:t>
            </a:r>
          </a:p>
          <a:p>
            <a:pPr marL="180975" indent="-180975">
              <a:buFont typeface="Wingdings" pitchFamily="2" charset="2"/>
              <a:buChar char="§"/>
              <a:defRPr/>
            </a:pPr>
            <a:r>
              <a:rPr lang="en-US" sz="1400" noProof="1" smtClean="0"/>
              <a:t>Fialka, J., Benes, P. “</a:t>
            </a:r>
            <a:r>
              <a:rPr lang="en-US" sz="1400" b="1" noProof="1" smtClean="0"/>
              <a:t>Comparison of methods for the measurement of piezoelectric coefficients</a:t>
            </a:r>
            <a:r>
              <a:rPr lang="en-US" sz="1400" noProof="1" smtClean="0"/>
              <a:t>,” IEEE Transactions on Instrumentation and Measurement, vol. 62, issue 5, pp. 1047-1057, 2013.</a:t>
            </a:r>
          </a:p>
          <a:p>
            <a:pPr marL="180975" indent="-180975">
              <a:buFont typeface="Wingdings" pitchFamily="2" charset="2"/>
              <a:buChar char="§"/>
              <a:defRPr/>
            </a:pPr>
            <a:r>
              <a:rPr lang="en-US" sz="1400" noProof="1" smtClean="0"/>
              <a:t>Klusacek,  S., Havranek, Z. “</a:t>
            </a:r>
            <a:r>
              <a:rPr lang="en-US" sz="1400" b="1" noProof="1" smtClean="0"/>
              <a:t>Experimental diagnostic methods for vibration piezoelectric sensors</a:t>
            </a:r>
            <a:r>
              <a:rPr lang="en-US" sz="1400" noProof="1" smtClean="0"/>
              <a:t>,” INTER- NOISE 2012: Proceedings – International Conference on Noise Control Engineering, New York - Institute of Noise Control Engineering, 2012,pp. 1-10. ISSN: 0736-2935.</a:t>
            </a:r>
          </a:p>
          <a:p>
            <a:pPr marL="180975" indent="-180975">
              <a:buFont typeface="Wingdings" pitchFamily="2" charset="2"/>
              <a:buChar char="§"/>
              <a:defRPr/>
            </a:pPr>
            <a:r>
              <a:rPr lang="en-US" sz="1400" noProof="1" smtClean="0"/>
              <a:t>Havranek, Z., Klusacek, S. “</a:t>
            </a:r>
            <a:r>
              <a:rPr lang="en-US" sz="1400" b="1" noProof="1" smtClean="0"/>
              <a:t>Experimental evaluation of methods for estimation of regularization in acoustic holography with MEMS sensor array</a:t>
            </a:r>
            <a:r>
              <a:rPr lang="en-US" sz="1400" noProof="1" smtClean="0"/>
              <a:t>,“ INTER- NOISE 2012: Proceedings – International Conference on Noise Control Engineering, New York - Institute of Noise Control Engineering, 2012, pp. 1-11. ISSN: 0736-2935.</a:t>
            </a:r>
          </a:p>
          <a:p>
            <a:pPr marL="180975" indent="-180975">
              <a:buFont typeface="Wingdings" pitchFamily="2" charset="2"/>
              <a:buChar char="§"/>
              <a:defRPr/>
            </a:pPr>
            <a:r>
              <a:rPr lang="en-US" sz="1400" noProof="1" smtClean="0"/>
              <a:t>Fialka, J., Benes, P. “</a:t>
            </a:r>
            <a:r>
              <a:rPr lang="en-US" sz="1400" b="1" noProof="1" smtClean="0"/>
              <a:t>Measurement of Piezoelectric Ceramic Parameters - A Characterization of the Elastic, Dielectric and Piezoelectric Properties of NCE51 PZT</a:t>
            </a:r>
            <a:r>
              <a:rPr lang="en-US" sz="1400" noProof="1" smtClean="0"/>
              <a:t>”. 13th International Carpathian Control Conference (ICCC 2012), 2012, pp. 147-152. ISBN: 978-1-577-1866-3.</a:t>
            </a:r>
            <a:endParaRPr lang="en-US" sz="2400" noProof="1"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2673350"/>
          </a:xfrm>
          <a:prstGeom prst="rect">
            <a:avLst/>
          </a:prstGeom>
          <a:solidFill>
            <a:srgbClr val="69BE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363538" indent="-363538" algn="ctr"/>
            <a:r>
              <a:rPr lang="en-US" sz="4400" dirty="0" smtClean="0">
                <a:solidFill>
                  <a:schemeClr val="bg1"/>
                </a:solidFill>
              </a:rPr>
              <a:t>Thank you for you attention.</a:t>
            </a:r>
          </a:p>
          <a:p>
            <a:pPr marL="363538" indent="-363538" algn="ctr"/>
            <a:endParaRPr lang="en-US" sz="1600" dirty="0" smtClean="0">
              <a:solidFill>
                <a:schemeClr val="bg1"/>
              </a:solidFill>
            </a:endParaRPr>
          </a:p>
          <a:p>
            <a:pPr marL="363538" indent="-363538" algn="ctr"/>
            <a:r>
              <a:rPr lang="en-US" sz="4400" dirty="0" smtClean="0">
                <a:solidFill>
                  <a:schemeClr val="bg1"/>
                </a:solidFill>
              </a:rPr>
              <a:t>Please, ask questions…</a:t>
            </a:r>
            <a:endParaRPr lang="cs-CZ" sz="4400" dirty="0">
              <a:solidFill>
                <a:schemeClr val="bg1"/>
              </a:solidFill>
            </a:endParaRPr>
          </a:p>
        </p:txBody>
      </p:sp>
      <p:pic>
        <p:nvPicPr>
          <p:cNvPr id="1945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4140" y="3344863"/>
            <a:ext cx="4199860" cy="244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ovéPole 6"/>
          <p:cNvSpPr txBox="1">
            <a:spLocks noChangeArrowheads="1"/>
          </p:cNvSpPr>
          <p:nvPr/>
        </p:nvSpPr>
        <p:spPr bwMode="auto">
          <a:xfrm>
            <a:off x="417513" y="2806996"/>
            <a:ext cx="8364980" cy="3619452"/>
          </a:xfrm>
          <a:prstGeom prst="rect">
            <a:avLst/>
          </a:prstGeom>
          <a:noFill/>
          <a:ln w="9525">
            <a:noFill/>
            <a:miter lim="800000"/>
            <a:headEnd/>
            <a:tailEnd/>
          </a:ln>
        </p:spPr>
        <p:txBody>
          <a:bodyPr wrap="square">
            <a:spAutoFit/>
          </a:bodyPr>
          <a:lstStyle/>
          <a:p>
            <a:pPr fontAlgn="auto">
              <a:spcBef>
                <a:spcPct val="20000"/>
              </a:spcBef>
              <a:spcAft>
                <a:spcPts val="0"/>
              </a:spcAft>
              <a:defRPr/>
            </a:pPr>
            <a:r>
              <a:rPr lang="cs-CZ" sz="2000" b="1" kern="0" dirty="0" err="1" smtClean="0">
                <a:solidFill>
                  <a:srgbClr val="69BE28"/>
                </a:solidFill>
              </a:rPr>
              <a:t>Cybernetics</a:t>
            </a:r>
            <a:r>
              <a:rPr lang="cs-CZ" sz="2000" b="1" kern="0" dirty="0" smtClean="0">
                <a:solidFill>
                  <a:srgbClr val="69BE28"/>
                </a:solidFill>
              </a:rPr>
              <a:t> in </a:t>
            </a:r>
            <a:r>
              <a:rPr lang="cs-CZ" sz="2000" b="1" kern="0" dirty="0" err="1" smtClean="0">
                <a:solidFill>
                  <a:srgbClr val="69BE28"/>
                </a:solidFill>
              </a:rPr>
              <a:t>Material</a:t>
            </a:r>
            <a:r>
              <a:rPr lang="cs-CZ" sz="2000" b="1" kern="0" dirty="0" smtClean="0">
                <a:solidFill>
                  <a:srgbClr val="69BE28"/>
                </a:solidFill>
              </a:rPr>
              <a:t> Science </a:t>
            </a:r>
            <a:r>
              <a:rPr lang="cs-CZ" sz="2000" b="1" kern="0" dirty="0" err="1" smtClean="0">
                <a:solidFill>
                  <a:srgbClr val="69BE28"/>
                </a:solidFill>
              </a:rPr>
              <a:t>Research</a:t>
            </a:r>
            <a:r>
              <a:rPr lang="cs-CZ" sz="2000" b="1" kern="0" dirty="0" smtClean="0">
                <a:solidFill>
                  <a:srgbClr val="69BE28"/>
                </a:solidFill>
              </a:rPr>
              <a:t> </a:t>
            </a:r>
            <a:r>
              <a:rPr lang="cs-CZ" sz="2000" b="1" kern="0" dirty="0" err="1" smtClean="0">
                <a:solidFill>
                  <a:srgbClr val="69BE28"/>
                </a:solidFill>
              </a:rPr>
              <a:t>Group</a:t>
            </a:r>
            <a:r>
              <a:rPr lang="cs-CZ" sz="3000" b="1" kern="0" dirty="0" smtClean="0">
                <a:solidFill>
                  <a:srgbClr val="69BE28"/>
                </a:solidFill>
              </a:rPr>
              <a:t> </a:t>
            </a:r>
          </a:p>
          <a:p>
            <a:pPr fontAlgn="auto">
              <a:spcBef>
                <a:spcPct val="20000"/>
              </a:spcBef>
              <a:spcAft>
                <a:spcPts val="0"/>
              </a:spcAft>
              <a:defRPr/>
            </a:pPr>
            <a:r>
              <a:rPr lang="cs-CZ" sz="2000" kern="0" dirty="0" err="1" smtClean="0">
                <a:solidFill>
                  <a:srgbClr val="69BE28"/>
                </a:solidFill>
              </a:rPr>
              <a:t>Laboratory</a:t>
            </a:r>
            <a:r>
              <a:rPr lang="cs-CZ" sz="2000" kern="0" dirty="0" smtClean="0">
                <a:solidFill>
                  <a:srgbClr val="69BE28"/>
                </a:solidFill>
              </a:rPr>
              <a:t> </a:t>
            </a:r>
            <a:r>
              <a:rPr lang="cs-CZ" sz="2000" kern="0" dirty="0" err="1" smtClean="0">
                <a:solidFill>
                  <a:srgbClr val="69BE28"/>
                </a:solidFill>
              </a:rPr>
              <a:t>of</a:t>
            </a:r>
            <a:r>
              <a:rPr lang="cs-CZ" sz="2000" kern="0" dirty="0" smtClean="0">
                <a:solidFill>
                  <a:srgbClr val="69BE28"/>
                </a:solidFill>
              </a:rPr>
              <a:t> </a:t>
            </a:r>
            <a:r>
              <a:rPr lang="cs-CZ" sz="2000" kern="0" dirty="0" err="1" smtClean="0">
                <a:solidFill>
                  <a:srgbClr val="69BE28"/>
                </a:solidFill>
              </a:rPr>
              <a:t>Smart</a:t>
            </a:r>
            <a:r>
              <a:rPr lang="cs-CZ" sz="2000" kern="0" dirty="0" smtClean="0">
                <a:solidFill>
                  <a:srgbClr val="69BE28"/>
                </a:solidFill>
              </a:rPr>
              <a:t> </a:t>
            </a:r>
            <a:r>
              <a:rPr lang="cs-CZ" sz="2000" kern="0" dirty="0" err="1" smtClean="0">
                <a:solidFill>
                  <a:srgbClr val="69BE28"/>
                </a:solidFill>
              </a:rPr>
              <a:t>Sensors</a:t>
            </a:r>
            <a:endParaRPr lang="cs-CZ" sz="2000" kern="0" dirty="0" smtClean="0">
              <a:solidFill>
                <a:srgbClr val="69BE28"/>
              </a:solidFill>
            </a:endParaRPr>
          </a:p>
          <a:p>
            <a:pPr fontAlgn="auto">
              <a:spcBef>
                <a:spcPct val="20000"/>
              </a:spcBef>
              <a:spcAft>
                <a:spcPts val="0"/>
              </a:spcAft>
              <a:defRPr/>
            </a:pPr>
            <a:endParaRPr lang="cs-CZ" sz="1000" b="1" kern="0" dirty="0">
              <a:solidFill>
                <a:srgbClr val="69BE28"/>
              </a:solidFill>
            </a:endParaRPr>
          </a:p>
          <a:p>
            <a:pPr fontAlgn="auto">
              <a:spcBef>
                <a:spcPct val="20000"/>
              </a:spcBef>
              <a:spcAft>
                <a:spcPts val="0"/>
              </a:spcAft>
              <a:defRPr/>
            </a:pPr>
            <a:r>
              <a:rPr lang="cs-CZ" kern="0" dirty="0">
                <a:solidFill>
                  <a:schemeClr val="tx1">
                    <a:lumMod val="50000"/>
                    <a:lumOff val="50000"/>
                  </a:schemeClr>
                </a:solidFill>
              </a:rPr>
              <a:t>Central European Institute of Technology</a:t>
            </a:r>
          </a:p>
          <a:p>
            <a:pPr fontAlgn="auto">
              <a:spcBef>
                <a:spcPct val="20000"/>
              </a:spcBef>
              <a:spcAft>
                <a:spcPts val="0"/>
              </a:spcAft>
              <a:defRPr/>
            </a:pPr>
            <a:r>
              <a:rPr lang="cs-CZ" kern="0" dirty="0">
                <a:solidFill>
                  <a:schemeClr val="tx1">
                    <a:lumMod val="50000"/>
                    <a:lumOff val="50000"/>
                  </a:schemeClr>
                </a:solidFill>
              </a:rPr>
              <a:t>Brno University </a:t>
            </a:r>
            <a:r>
              <a:rPr lang="cs-CZ" kern="0" dirty="0" err="1">
                <a:solidFill>
                  <a:schemeClr val="tx1">
                    <a:lumMod val="50000"/>
                    <a:lumOff val="50000"/>
                  </a:schemeClr>
                </a:solidFill>
              </a:rPr>
              <a:t>of</a:t>
            </a:r>
            <a:r>
              <a:rPr lang="cs-CZ" kern="0" dirty="0">
                <a:solidFill>
                  <a:schemeClr val="tx1">
                    <a:lumMod val="50000"/>
                    <a:lumOff val="50000"/>
                  </a:schemeClr>
                </a:solidFill>
              </a:rPr>
              <a:t> Technology</a:t>
            </a:r>
          </a:p>
          <a:p>
            <a:pPr fontAlgn="auto">
              <a:spcBef>
                <a:spcPct val="20000"/>
              </a:spcBef>
              <a:spcAft>
                <a:spcPts val="0"/>
              </a:spcAft>
              <a:defRPr/>
            </a:pPr>
            <a:r>
              <a:rPr lang="cs-CZ" kern="0" dirty="0">
                <a:solidFill>
                  <a:schemeClr val="tx1">
                    <a:lumMod val="50000"/>
                    <a:lumOff val="50000"/>
                  </a:schemeClr>
                </a:solidFill>
              </a:rPr>
              <a:t>Technická </a:t>
            </a:r>
            <a:r>
              <a:rPr lang="en-US" kern="0" dirty="0" smtClean="0">
                <a:solidFill>
                  <a:schemeClr val="tx1">
                    <a:lumMod val="50000"/>
                    <a:lumOff val="50000"/>
                  </a:schemeClr>
                </a:solidFill>
              </a:rPr>
              <a:t>3082/</a:t>
            </a:r>
            <a:r>
              <a:rPr lang="cs-CZ" kern="0" dirty="0" smtClean="0">
                <a:solidFill>
                  <a:schemeClr val="tx1">
                    <a:lumMod val="50000"/>
                    <a:lumOff val="50000"/>
                  </a:schemeClr>
                </a:solidFill>
              </a:rPr>
              <a:t>1</a:t>
            </a:r>
            <a:r>
              <a:rPr lang="en-US" kern="0" dirty="0" smtClean="0">
                <a:solidFill>
                  <a:schemeClr val="tx1">
                    <a:lumMod val="50000"/>
                    <a:lumOff val="50000"/>
                  </a:schemeClr>
                </a:solidFill>
              </a:rPr>
              <a:t>2</a:t>
            </a:r>
            <a:r>
              <a:rPr lang="cs-CZ" kern="0" dirty="0" smtClean="0">
                <a:solidFill>
                  <a:schemeClr val="tx1">
                    <a:lumMod val="50000"/>
                    <a:lumOff val="50000"/>
                  </a:schemeClr>
                </a:solidFill>
              </a:rPr>
              <a:t>, </a:t>
            </a:r>
            <a:r>
              <a:rPr lang="cs-CZ" kern="0" dirty="0" err="1" smtClean="0">
                <a:solidFill>
                  <a:schemeClr val="tx1">
                    <a:lumMod val="50000"/>
                    <a:lumOff val="50000"/>
                  </a:schemeClr>
                </a:solidFill>
              </a:rPr>
              <a:t>room</a:t>
            </a:r>
            <a:r>
              <a:rPr lang="cs-CZ" kern="0" dirty="0" smtClean="0">
                <a:solidFill>
                  <a:schemeClr val="tx1">
                    <a:lumMod val="50000"/>
                    <a:lumOff val="50000"/>
                  </a:schemeClr>
                </a:solidFill>
              </a:rPr>
              <a:t> SD3.114</a:t>
            </a:r>
            <a:endParaRPr lang="cs-CZ" kern="0" dirty="0">
              <a:solidFill>
                <a:schemeClr val="tx1">
                  <a:lumMod val="50000"/>
                  <a:lumOff val="50000"/>
                </a:schemeClr>
              </a:solidFill>
            </a:endParaRPr>
          </a:p>
          <a:p>
            <a:pPr fontAlgn="auto">
              <a:spcBef>
                <a:spcPct val="20000"/>
              </a:spcBef>
              <a:spcAft>
                <a:spcPts val="0"/>
              </a:spcAft>
              <a:defRPr/>
            </a:pPr>
            <a:r>
              <a:rPr lang="cs-CZ" kern="0" dirty="0">
                <a:solidFill>
                  <a:schemeClr val="tx1">
                    <a:lumMod val="50000"/>
                    <a:lumOff val="50000"/>
                  </a:schemeClr>
                </a:solidFill>
              </a:rPr>
              <a:t>616 00 Brno, Czech Republic</a:t>
            </a:r>
          </a:p>
          <a:p>
            <a:pPr fontAlgn="auto">
              <a:spcBef>
                <a:spcPct val="20000"/>
              </a:spcBef>
              <a:spcAft>
                <a:spcPts val="0"/>
              </a:spcAft>
              <a:defRPr/>
            </a:pPr>
            <a:r>
              <a:rPr lang="cs-CZ" sz="1600" kern="0" dirty="0" smtClean="0">
                <a:solidFill>
                  <a:srgbClr val="69BE28"/>
                </a:solidFill>
              </a:rPr>
              <a:t>					</a:t>
            </a:r>
          </a:p>
          <a:p>
            <a:pPr fontAlgn="auto">
              <a:spcBef>
                <a:spcPct val="20000"/>
              </a:spcBef>
              <a:spcAft>
                <a:spcPts val="0"/>
              </a:spcAft>
              <a:defRPr/>
            </a:pPr>
            <a:endParaRPr lang="cs-CZ" sz="1600" kern="0" dirty="0" smtClean="0">
              <a:solidFill>
                <a:srgbClr val="69BE28"/>
              </a:solidFill>
            </a:endParaRPr>
          </a:p>
          <a:p>
            <a:pPr fontAlgn="auto">
              <a:spcBef>
                <a:spcPct val="20000"/>
              </a:spcBef>
              <a:spcAft>
                <a:spcPts val="0"/>
              </a:spcAft>
              <a:defRPr/>
            </a:pPr>
            <a:r>
              <a:rPr lang="cs-CZ" sz="1600" kern="0" dirty="0" smtClean="0">
                <a:solidFill>
                  <a:srgbClr val="69BE28"/>
                </a:solidFill>
              </a:rPr>
              <a:t>					www.</a:t>
            </a:r>
            <a:r>
              <a:rPr lang="cs-CZ" sz="1600" kern="0" dirty="0" err="1" smtClean="0">
                <a:solidFill>
                  <a:srgbClr val="69BE28"/>
                </a:solidFill>
              </a:rPr>
              <a:t>ceitec.cz</a:t>
            </a:r>
            <a:endParaRPr lang="cs-CZ" sz="1600" kern="0" dirty="0">
              <a:solidFill>
                <a:srgbClr val="69BE28"/>
              </a:solidFill>
            </a:endParaRPr>
          </a:p>
          <a:p>
            <a:pPr fontAlgn="auto">
              <a:spcBef>
                <a:spcPct val="20000"/>
              </a:spcBef>
              <a:spcAft>
                <a:spcPts val="0"/>
              </a:spcAft>
              <a:defRPr/>
            </a:pPr>
            <a:r>
              <a:rPr lang="cs-CZ" sz="1600" kern="0" dirty="0" smtClean="0">
                <a:solidFill>
                  <a:srgbClr val="69BE28"/>
                </a:solidFill>
              </a:rPr>
              <a:t>					</a:t>
            </a:r>
            <a:r>
              <a:rPr lang="cs-CZ" sz="1600" kern="0" dirty="0" err="1" smtClean="0">
                <a:solidFill>
                  <a:srgbClr val="69BE28"/>
                </a:solidFill>
              </a:rPr>
              <a:t>zdenek.havranek</a:t>
            </a:r>
            <a:r>
              <a:rPr lang="cs-CZ" sz="1600" kern="0" dirty="0" smtClean="0">
                <a:solidFill>
                  <a:srgbClr val="69BE28"/>
                </a:solidFill>
              </a:rPr>
              <a:t>@</a:t>
            </a:r>
            <a:r>
              <a:rPr lang="cs-CZ" sz="1600" kern="0" dirty="0" err="1" smtClean="0">
                <a:solidFill>
                  <a:srgbClr val="69BE28"/>
                </a:solidFill>
              </a:rPr>
              <a:t>ceitec.vutbr.cz</a:t>
            </a:r>
            <a:endParaRPr lang="cs-CZ" sz="2000" b="1" kern="0" dirty="0">
              <a:solidFill>
                <a:srgbClr val="808080"/>
              </a:solidFill>
            </a:endParaRPr>
          </a:p>
        </p:txBody>
      </p:sp>
      <p:grpSp>
        <p:nvGrpSpPr>
          <p:cNvPr id="19461" name="Group 6"/>
          <p:cNvGrpSpPr>
            <a:grpSpLocks/>
          </p:cNvGrpSpPr>
          <p:nvPr/>
        </p:nvGrpSpPr>
        <p:grpSpPr bwMode="auto">
          <a:xfrm>
            <a:off x="0" y="0"/>
            <a:ext cx="9144000" cy="6858000"/>
            <a:chOff x="0" y="0"/>
            <a:chExt cx="5760" cy="4320"/>
          </a:xfrm>
        </p:grpSpPr>
        <p:pic>
          <p:nvPicPr>
            <p:cNvPr id="19462" name="Picture 11" descr="sesteihean2"/>
            <p:cNvPicPr>
              <a:picLocks noChangeAspect="1" noChangeArrowheads="1"/>
            </p:cNvPicPr>
            <p:nvPr/>
          </p:nvPicPr>
          <p:blipFill>
            <a:blip r:embed="rId3" cstate="print">
              <a:extLst>
                <a:ext uri="{28A0092B-C50C-407E-A947-70E740481C1C}">
                  <a14:useLocalDpi xmlns:a14="http://schemas.microsoft.com/office/drawing/2010/main" val="0"/>
                </a:ext>
              </a:extLst>
            </a:blip>
            <a:srcRect l="-3798" r="16612"/>
            <a:stretch>
              <a:fillRect/>
            </a:stretch>
          </p:blipFill>
          <p:spPr bwMode="auto">
            <a:xfrm>
              <a:off x="3312" y="0"/>
              <a:ext cx="2448" cy="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9" descr="logohexa30otoceny"/>
            <p:cNvPicPr>
              <a:picLocks noChangeAspect="1" noChangeArrowheads="1"/>
            </p:cNvPicPr>
            <p:nvPr/>
          </p:nvPicPr>
          <p:blipFill>
            <a:blip r:embed="rId4" cstate="print">
              <a:extLst>
                <a:ext uri="{28A0092B-C50C-407E-A947-70E740481C1C}">
                  <a14:useLocalDpi xmlns:a14="http://schemas.microsoft.com/office/drawing/2010/main" val="0"/>
                </a:ext>
              </a:extLst>
            </a:blip>
            <a:srcRect l="12675" b="13371"/>
            <a:stretch>
              <a:fillRect/>
            </a:stretch>
          </p:blipFill>
          <p:spPr bwMode="auto">
            <a:xfrm>
              <a:off x="0" y="3251"/>
              <a:ext cx="1557" cy="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 y="12700"/>
            <a:ext cx="6314537" cy="1470025"/>
          </a:xfrm>
        </p:spPr>
        <p:txBody>
          <a:bodyPr/>
          <a:lstStyle/>
          <a:p>
            <a:pPr>
              <a:defRPr/>
            </a:pPr>
            <a:r>
              <a:rPr lang="en-US" dirty="0" smtClean="0"/>
              <a:t>Introduction of the Laboratory</a:t>
            </a:r>
            <a:endParaRPr lang="en-US" dirty="0"/>
          </a:p>
        </p:txBody>
      </p:sp>
      <p:sp>
        <p:nvSpPr>
          <p:cNvPr id="5123" name="Zástupný symbol pro obsah 2"/>
          <p:cNvSpPr>
            <a:spLocks noGrp="1"/>
          </p:cNvSpPr>
          <p:nvPr>
            <p:ph idx="1"/>
          </p:nvPr>
        </p:nvSpPr>
        <p:spPr>
          <a:xfrm>
            <a:off x="255181" y="1600200"/>
            <a:ext cx="8697433" cy="5033513"/>
          </a:xfrm>
        </p:spPr>
        <p:txBody>
          <a:bodyPr/>
          <a:lstStyle/>
          <a:p>
            <a:pPr>
              <a:buFont typeface="Wingdings" pitchFamily="2" charset="2"/>
              <a:buNone/>
              <a:defRPr/>
            </a:pPr>
            <a:r>
              <a:rPr lang="en-US" sz="2400" b="1" dirty="0" smtClean="0"/>
              <a:t>Scope:</a:t>
            </a:r>
          </a:p>
          <a:p>
            <a:pPr>
              <a:buFont typeface="Wingdings" pitchFamily="2" charset="2"/>
              <a:buChar char="Ø"/>
              <a:defRPr/>
            </a:pPr>
            <a:r>
              <a:rPr lang="en-US" sz="1800" dirty="0" smtClean="0"/>
              <a:t>one of four expert teams in the research group „Cybernetics in Material Science“</a:t>
            </a:r>
          </a:p>
          <a:p>
            <a:pPr>
              <a:buFont typeface="Wingdings" pitchFamily="2" charset="2"/>
              <a:buChar char="Ø"/>
              <a:defRPr/>
            </a:pPr>
            <a:r>
              <a:rPr lang="en-US" sz="1800" dirty="0" smtClean="0"/>
              <a:t>in the framework of the research </a:t>
            </a:r>
            <a:r>
              <a:rPr lang="en-US" sz="1800" dirty="0" err="1" smtClean="0"/>
              <a:t>programme</a:t>
            </a:r>
            <a:r>
              <a:rPr lang="en-US" sz="1800" dirty="0" smtClean="0"/>
              <a:t> „Advanced Materials“</a:t>
            </a:r>
          </a:p>
          <a:p>
            <a:pPr>
              <a:buNone/>
              <a:defRPr/>
            </a:pPr>
            <a:r>
              <a:rPr lang="en-US" sz="2400" b="1" dirty="0" smtClean="0"/>
              <a:t>Aims:</a:t>
            </a:r>
          </a:p>
          <a:p>
            <a:pPr>
              <a:buFont typeface="Wingdings" pitchFamily="2" charset="2"/>
              <a:buChar char="Ø"/>
              <a:defRPr/>
            </a:pPr>
            <a:r>
              <a:rPr lang="en-US" sz="1800" dirty="0" smtClean="0"/>
              <a:t>research and development of specialty smart sensors</a:t>
            </a:r>
          </a:p>
          <a:p>
            <a:pPr>
              <a:buFont typeface="Wingdings" pitchFamily="2" charset="2"/>
              <a:buChar char="Ø"/>
              <a:defRPr/>
            </a:pPr>
            <a:r>
              <a:rPr lang="en-US" sz="1800" dirty="0" smtClean="0"/>
              <a:t>application of new and advanced methods for signal processing</a:t>
            </a:r>
          </a:p>
          <a:p>
            <a:pPr>
              <a:buFont typeface="Wingdings" pitchFamily="2" charset="2"/>
              <a:buChar char="Ø"/>
              <a:defRPr/>
            </a:pPr>
            <a:r>
              <a:rPr lang="en-US" sz="1800" dirty="0" smtClean="0"/>
              <a:t>methods and </a:t>
            </a:r>
            <a:r>
              <a:rPr lang="en-US" sz="1800" dirty="0" err="1" smtClean="0"/>
              <a:t>aparatus</a:t>
            </a:r>
            <a:r>
              <a:rPr lang="en-US" sz="1800" dirty="0" smtClean="0"/>
              <a:t> for noncontact/nondestructive diagnostics (with </a:t>
            </a:r>
            <a:r>
              <a:rPr lang="en-US" sz="1800" dirty="0" err="1" smtClean="0"/>
              <a:t>autocalibration</a:t>
            </a:r>
            <a:r>
              <a:rPr lang="en-US" sz="1800" dirty="0" smtClean="0"/>
              <a:t>, without disassembly, including materials)</a:t>
            </a:r>
          </a:p>
          <a:p>
            <a:pPr>
              <a:buFont typeface="Wingdings" pitchFamily="2" charset="2"/>
              <a:buChar char="Ø"/>
              <a:defRPr/>
            </a:pPr>
            <a:r>
              <a:rPr lang="en-US" sz="1800" dirty="0" smtClean="0"/>
              <a:t>new methods for processing of data from sensor arrays (holography) and in-situ calibration</a:t>
            </a:r>
          </a:p>
          <a:p>
            <a:pPr>
              <a:buFont typeface="Wingdings" pitchFamily="2" charset="2"/>
              <a:buChar char="Ø"/>
              <a:defRPr/>
            </a:pPr>
            <a:r>
              <a:rPr lang="en-US" sz="1800" dirty="0" smtClean="0"/>
              <a:t>application on new materials for sensors, optimization of energy consumption, energy harvesting</a:t>
            </a:r>
          </a:p>
          <a:p>
            <a:pPr>
              <a:buFont typeface="Wingdings" pitchFamily="2" charset="2"/>
              <a:buChar char="Ø"/>
              <a:defRPr/>
            </a:pPr>
            <a:r>
              <a:rPr lang="en-US" sz="1800" dirty="0" smtClean="0"/>
              <a:t>support other research teams with knowledge in measurement of non-electrical quantities</a:t>
            </a:r>
          </a:p>
        </p:txBody>
      </p:sp>
      <p:pic>
        <p:nvPicPr>
          <p:cNvPr id="4" name="Picture 4"/>
          <p:cNvPicPr>
            <a:picLocks noChangeAspect="1" noChangeArrowheads="1"/>
          </p:cNvPicPr>
          <p:nvPr/>
        </p:nvPicPr>
        <p:blipFill>
          <a:blip r:embed="rId2" cstate="print"/>
          <a:srcRect/>
          <a:stretch>
            <a:fillRect/>
          </a:stretch>
        </p:blipFill>
        <p:spPr bwMode="auto">
          <a:xfrm>
            <a:off x="7494422" y="2805378"/>
            <a:ext cx="1237252" cy="10117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a:spLocks noGrp="1"/>
          </p:cNvSpPr>
          <p:nvPr>
            <p:ph idx="1"/>
          </p:nvPr>
        </p:nvSpPr>
        <p:spPr>
          <a:xfrm>
            <a:off x="306131" y="1567895"/>
            <a:ext cx="8229600" cy="4939323"/>
          </a:xfrm>
        </p:spPr>
        <p:txBody>
          <a:bodyPr/>
          <a:lstStyle/>
          <a:p>
            <a:pPr marL="0" indent="0">
              <a:spcAft>
                <a:spcPts val="600"/>
              </a:spcAft>
              <a:buNone/>
              <a:defRPr/>
            </a:pPr>
            <a:r>
              <a:rPr lang="en-US" sz="2000" b="1" dirty="0" err="1" smtClean="0"/>
              <a:t>Zdeněk</a:t>
            </a:r>
            <a:r>
              <a:rPr lang="en-US" sz="2000" b="1" dirty="0" smtClean="0"/>
              <a:t> </a:t>
            </a:r>
            <a:r>
              <a:rPr lang="en-US" sz="2000" b="1" dirty="0" err="1" smtClean="0"/>
              <a:t>Havránek</a:t>
            </a:r>
            <a:r>
              <a:rPr lang="en-US" sz="2000" b="1" dirty="0" smtClean="0"/>
              <a:t>, Ph.D.</a:t>
            </a:r>
          </a:p>
          <a:p>
            <a:pPr marL="0" indent="0">
              <a:spcAft>
                <a:spcPts val="600"/>
              </a:spcAft>
              <a:buNone/>
              <a:defRPr/>
            </a:pPr>
            <a:r>
              <a:rPr lang="en-US" sz="1800" dirty="0" smtClean="0"/>
              <a:t>- acoustic and vibration sensor systems</a:t>
            </a:r>
          </a:p>
          <a:p>
            <a:pPr marL="0" indent="0">
              <a:spcAft>
                <a:spcPts val="600"/>
              </a:spcAft>
              <a:buNone/>
              <a:defRPr/>
            </a:pPr>
            <a:r>
              <a:rPr lang="en-US" sz="1800" dirty="0" smtClean="0"/>
              <a:t>- analog signal processing, smart sensors interfacing</a:t>
            </a:r>
          </a:p>
          <a:p>
            <a:pPr marL="0" indent="0">
              <a:spcAft>
                <a:spcPts val="600"/>
              </a:spcAft>
              <a:buNone/>
              <a:defRPr/>
            </a:pPr>
            <a:r>
              <a:rPr lang="en-US" sz="1800" dirty="0" smtClean="0"/>
              <a:t>- sensors’ arrays data processing, virtual instrumentation</a:t>
            </a:r>
          </a:p>
          <a:p>
            <a:pPr marL="0" indent="0">
              <a:buNone/>
              <a:defRPr/>
            </a:pPr>
            <a:endParaRPr lang="en-US" sz="600" dirty="0" smtClean="0"/>
          </a:p>
          <a:p>
            <a:pPr marL="0" indent="0">
              <a:spcAft>
                <a:spcPts val="600"/>
              </a:spcAft>
              <a:buNone/>
              <a:defRPr/>
            </a:pPr>
            <a:r>
              <a:rPr lang="en-US" sz="2000" b="1" dirty="0" err="1" smtClean="0"/>
              <a:t>Stanislav</a:t>
            </a:r>
            <a:r>
              <a:rPr lang="en-US" sz="2000" b="1" dirty="0" smtClean="0"/>
              <a:t> </a:t>
            </a:r>
            <a:r>
              <a:rPr lang="en-US" sz="2000" b="1" dirty="0" err="1" smtClean="0"/>
              <a:t>Klusáček</a:t>
            </a:r>
            <a:r>
              <a:rPr lang="en-US" sz="2000" b="1" dirty="0" smtClean="0"/>
              <a:t>, Ph.D.</a:t>
            </a:r>
          </a:p>
          <a:p>
            <a:pPr marL="0" indent="0">
              <a:spcAft>
                <a:spcPts val="600"/>
              </a:spcAft>
              <a:buNone/>
              <a:defRPr/>
            </a:pPr>
            <a:r>
              <a:rPr lang="en-US" sz="1800" dirty="0" smtClean="0"/>
              <a:t>- nondestructive vibration diagnostics</a:t>
            </a:r>
          </a:p>
          <a:p>
            <a:pPr marL="0" indent="0">
              <a:spcAft>
                <a:spcPts val="600"/>
              </a:spcAft>
              <a:buNone/>
              <a:defRPr/>
            </a:pPr>
            <a:r>
              <a:rPr lang="en-US" sz="1800" dirty="0" smtClean="0"/>
              <a:t>- research and development of sensors for diagnostics</a:t>
            </a:r>
          </a:p>
          <a:p>
            <a:pPr marL="0" indent="0">
              <a:spcAft>
                <a:spcPts val="600"/>
              </a:spcAft>
              <a:buNone/>
              <a:defRPr/>
            </a:pPr>
            <a:r>
              <a:rPr lang="en-US" sz="1800" dirty="0" smtClean="0"/>
              <a:t>- sensors with </a:t>
            </a:r>
            <a:r>
              <a:rPr lang="en-US" sz="1800" dirty="0" err="1" smtClean="0"/>
              <a:t>selfdiagnostics</a:t>
            </a:r>
            <a:r>
              <a:rPr lang="en-US" sz="1800" dirty="0" smtClean="0"/>
              <a:t>, </a:t>
            </a:r>
            <a:r>
              <a:rPr lang="en-US" sz="1800" dirty="0" err="1" smtClean="0"/>
              <a:t>autocalibration</a:t>
            </a:r>
            <a:r>
              <a:rPr lang="en-US" sz="1800" dirty="0" smtClean="0"/>
              <a:t>, without disassembly</a:t>
            </a:r>
          </a:p>
          <a:p>
            <a:pPr>
              <a:buFontTx/>
              <a:buChar char="-"/>
              <a:defRPr/>
            </a:pPr>
            <a:endParaRPr lang="en-US" sz="800" dirty="0" smtClean="0"/>
          </a:p>
          <a:p>
            <a:pPr marL="0" indent="0">
              <a:spcAft>
                <a:spcPts val="600"/>
              </a:spcAft>
              <a:buNone/>
              <a:defRPr/>
            </a:pPr>
            <a:r>
              <a:rPr lang="en-US" sz="2000" b="1" dirty="0" err="1" smtClean="0"/>
              <a:t>Jiří</a:t>
            </a:r>
            <a:r>
              <a:rPr lang="en-US" sz="2000" b="1" dirty="0" smtClean="0"/>
              <a:t> </a:t>
            </a:r>
            <a:r>
              <a:rPr lang="en-US" sz="2000" b="1" dirty="0" err="1" smtClean="0"/>
              <a:t>Fialka</a:t>
            </a:r>
            <a:r>
              <a:rPr lang="en-US" sz="2000" b="1" dirty="0" smtClean="0"/>
              <a:t>, Ph.D. student</a:t>
            </a:r>
          </a:p>
          <a:p>
            <a:pPr marL="0" indent="0">
              <a:spcAft>
                <a:spcPts val="600"/>
              </a:spcAft>
              <a:buNone/>
              <a:defRPr/>
            </a:pPr>
            <a:r>
              <a:rPr lang="en-US" sz="1800" dirty="0" smtClean="0"/>
              <a:t>- sensors for acoustic emission</a:t>
            </a:r>
          </a:p>
          <a:p>
            <a:pPr marL="0" indent="0">
              <a:buNone/>
              <a:defRPr/>
            </a:pPr>
            <a:r>
              <a:rPr lang="en-US" sz="1800" dirty="0" smtClean="0"/>
              <a:t>- application of piezoelectric materials in sensors</a:t>
            </a:r>
          </a:p>
          <a:p>
            <a:pPr marL="0" indent="0">
              <a:buNone/>
              <a:defRPr/>
            </a:pPr>
            <a:r>
              <a:rPr lang="en-US" sz="2000" b="1" dirty="0" smtClean="0"/>
              <a:t>Support in research and development:</a:t>
            </a:r>
          </a:p>
          <a:p>
            <a:pPr marL="0" indent="0">
              <a:buNone/>
              <a:defRPr/>
            </a:pPr>
            <a:r>
              <a:rPr lang="en-US" sz="1600" dirty="0" smtClean="0"/>
              <a:t>Jan </a:t>
            </a:r>
            <a:r>
              <a:rPr lang="en-US" sz="1600" dirty="0" err="1" smtClean="0"/>
              <a:t>Galia</a:t>
            </a:r>
            <a:r>
              <a:rPr lang="en-US" sz="1600" dirty="0" smtClean="0"/>
              <a:t> - FPGA based design, implementation of digital signal processing</a:t>
            </a:r>
          </a:p>
          <a:p>
            <a:pPr marL="0" indent="0">
              <a:buNone/>
              <a:defRPr/>
            </a:pPr>
            <a:r>
              <a:rPr lang="en-US" sz="1600" dirty="0" err="1" smtClean="0"/>
              <a:t>Pavol</a:t>
            </a:r>
            <a:r>
              <a:rPr lang="en-US" sz="1600" dirty="0" smtClean="0"/>
              <a:t> </a:t>
            </a:r>
            <a:r>
              <a:rPr lang="en-US" sz="1600" dirty="0" err="1" smtClean="0"/>
              <a:t>Španihel</a:t>
            </a:r>
            <a:r>
              <a:rPr lang="en-US" sz="1600" dirty="0" smtClean="0"/>
              <a:t> – ARM based embedded systems, network protocols  </a:t>
            </a:r>
          </a:p>
          <a:p>
            <a:pPr marL="266700" indent="-266700">
              <a:buNone/>
              <a:defRPr/>
            </a:pPr>
            <a:endParaRPr lang="en-US" sz="2400" dirty="0" smtClean="0"/>
          </a:p>
        </p:txBody>
      </p:sp>
      <p:sp>
        <p:nvSpPr>
          <p:cNvPr id="2" name="Nadpis 1"/>
          <p:cNvSpPr>
            <a:spLocks noGrp="1"/>
          </p:cNvSpPr>
          <p:nvPr>
            <p:ph type="title"/>
          </p:nvPr>
        </p:nvSpPr>
        <p:spPr/>
        <p:txBody>
          <a:bodyPr/>
          <a:lstStyle/>
          <a:p>
            <a:pPr>
              <a:defRPr/>
            </a:pPr>
            <a:r>
              <a:rPr lang="cs-CZ" dirty="0" smtClean="0"/>
              <a:t>Team</a:t>
            </a:r>
            <a:endParaRPr lang="cs-CZ" dirty="0"/>
          </a:p>
        </p:txBody>
      </p:sp>
      <p:pic>
        <p:nvPicPr>
          <p:cNvPr id="6149" name="Picture 5" descr="https://www.vutbr.cz/www_base/fotka.php?perid=117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3596" y="1578435"/>
            <a:ext cx="1027395" cy="1320227"/>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https://www.vutbr.cz/www_base/fotka.php?perid=1312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772"/>
          <a:stretch/>
        </p:blipFill>
        <p:spPr bwMode="auto">
          <a:xfrm>
            <a:off x="7404228" y="3008347"/>
            <a:ext cx="1027395" cy="1322651"/>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https://www.vutbr.cz/www_base/fotka.php?perid=894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4863" y="4455040"/>
            <a:ext cx="1019617" cy="13102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7215" y="4300751"/>
            <a:ext cx="5087931" cy="2142578"/>
          </a:xfrm>
          <a:prstGeom prst="rect">
            <a:avLst/>
          </a:prstGeom>
        </p:spPr>
      </p:pic>
      <p:sp>
        <p:nvSpPr>
          <p:cNvPr id="2" name="Nadpis 1"/>
          <p:cNvSpPr>
            <a:spLocks noGrp="1"/>
          </p:cNvSpPr>
          <p:nvPr>
            <p:ph type="title"/>
          </p:nvPr>
        </p:nvSpPr>
        <p:spPr>
          <a:xfrm>
            <a:off x="0" y="12700"/>
            <a:ext cx="6560288" cy="1470025"/>
          </a:xfrm>
        </p:spPr>
        <p:txBody>
          <a:bodyPr/>
          <a:lstStyle/>
          <a:p>
            <a:r>
              <a:rPr lang="cs-CZ" dirty="0" err="1" smtClean="0"/>
              <a:t>Acoustic</a:t>
            </a:r>
            <a:r>
              <a:rPr lang="cs-CZ" dirty="0" smtClean="0"/>
              <a:t> </a:t>
            </a:r>
            <a:r>
              <a:rPr lang="cs-CZ" dirty="0" err="1" smtClean="0"/>
              <a:t>Emission</a:t>
            </a:r>
            <a:r>
              <a:rPr lang="en-US" dirty="0" smtClean="0"/>
              <a:t/>
            </a:r>
            <a:br>
              <a:rPr lang="en-US" dirty="0" smtClean="0"/>
            </a:br>
            <a:r>
              <a:rPr lang="en-US" sz="2400" dirty="0" smtClean="0"/>
              <a:t>Principle of generation and sensing</a:t>
            </a:r>
            <a:endParaRPr lang="cs-CZ" dirty="0"/>
          </a:p>
        </p:txBody>
      </p:sp>
      <p:sp>
        <p:nvSpPr>
          <p:cNvPr id="3" name="Zástupný symbol pro obsah 2"/>
          <p:cNvSpPr>
            <a:spLocks noGrp="1"/>
          </p:cNvSpPr>
          <p:nvPr>
            <p:ph idx="1"/>
          </p:nvPr>
        </p:nvSpPr>
        <p:spPr>
          <a:xfrm>
            <a:off x="438796" y="1711956"/>
            <a:ext cx="4777260" cy="1935012"/>
          </a:xfrm>
        </p:spPr>
        <p:txBody>
          <a:bodyPr/>
          <a:lstStyle/>
          <a:p>
            <a:pPr marL="0" indent="0" algn="just">
              <a:buNone/>
            </a:pPr>
            <a:r>
              <a:rPr lang="en-US" sz="1800" b="1" dirty="0" smtClean="0"/>
              <a:t>Acoustic emission waves </a:t>
            </a:r>
            <a:r>
              <a:rPr lang="en-US" sz="1800" dirty="0" smtClean="0"/>
              <a:t>are transient elastic waves generated by crack growth in a solid material under stress or by leaks, friction, knocks, chemical reactions, changes of size of magnetic domains, etc.</a:t>
            </a:r>
            <a:endParaRPr lang="cs-CZ" sz="1800" dirty="0" smtClean="0"/>
          </a:p>
          <a:p>
            <a:pPr marL="0" indent="0" algn="just">
              <a:buNone/>
            </a:pPr>
            <a:r>
              <a:rPr lang="en-US" sz="1800" dirty="0" smtClean="0"/>
              <a:t>Sensing of acoustic emission waves are usually made by </a:t>
            </a:r>
            <a:r>
              <a:rPr lang="en-US" sz="1800" b="1" dirty="0" smtClean="0"/>
              <a:t>piezoelectric sensors</a:t>
            </a:r>
            <a:r>
              <a:rPr lang="en-US" sz="1800" dirty="0" smtClean="0"/>
              <a:t>. </a:t>
            </a:r>
            <a:endParaRPr lang="en-US" sz="1800" dirty="0"/>
          </a:p>
        </p:txBody>
      </p:sp>
      <p:pic>
        <p:nvPicPr>
          <p:cNvPr id="4" name="Picture 2" descr="G:\_setup\_school\CEITEC\Prezentace_AE_sensors\obrazky\Snimac AE_E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442" y="4391169"/>
            <a:ext cx="3374830" cy="1637492"/>
          </a:xfrm>
          <a:prstGeom prst="rect">
            <a:avLst/>
          </a:prstGeom>
          <a:noFill/>
          <a:extLst>
            <a:ext uri="{909E8E84-426E-40DD-AFC4-6F175D3DCCD1}">
              <a14:hiddenFill xmlns:a14="http://schemas.microsoft.com/office/drawing/2010/main">
                <a:solidFill>
                  <a:srgbClr val="FFFFFF"/>
                </a:solidFill>
              </a14:hiddenFill>
            </a:ext>
          </a:extLst>
        </p:spPr>
      </p:pic>
      <p:pic>
        <p:nvPicPr>
          <p:cNvPr id="72706" name="Picture 2" descr="Acoustic-emission-phenomenon"/>
          <p:cNvPicPr>
            <a:picLocks noChangeAspect="1" noChangeArrowheads="1"/>
          </p:cNvPicPr>
          <p:nvPr/>
        </p:nvPicPr>
        <p:blipFill>
          <a:blip r:embed="rId4" cstate="print"/>
          <a:srcRect/>
          <a:stretch>
            <a:fillRect/>
          </a:stretch>
        </p:blipFill>
        <p:spPr bwMode="auto">
          <a:xfrm>
            <a:off x="5620711" y="1566165"/>
            <a:ext cx="2949131" cy="2076930"/>
          </a:xfrm>
          <a:prstGeom prst="rect">
            <a:avLst/>
          </a:prstGeom>
          <a:noFill/>
        </p:spPr>
      </p:pic>
      <p:sp>
        <p:nvSpPr>
          <p:cNvPr id="8" name="Obdélník 7"/>
          <p:cNvSpPr/>
          <p:nvPr/>
        </p:nvSpPr>
        <p:spPr>
          <a:xfrm>
            <a:off x="629889" y="3859537"/>
            <a:ext cx="2443682" cy="338554"/>
          </a:xfrm>
          <a:prstGeom prst="rect">
            <a:avLst/>
          </a:prstGeom>
        </p:spPr>
        <p:txBody>
          <a:bodyPr wrap="none">
            <a:spAutoFit/>
          </a:bodyPr>
          <a:lstStyle/>
          <a:p>
            <a:r>
              <a:rPr lang="en-GB" sz="1600" i="1" dirty="0" smtClean="0"/>
              <a:t>Piezoelectric </a:t>
            </a:r>
            <a:r>
              <a:rPr lang="cs-CZ" sz="1600" i="1" dirty="0" smtClean="0"/>
              <a:t>AE </a:t>
            </a:r>
            <a:r>
              <a:rPr lang="cs-CZ" sz="1600" i="1" dirty="0" err="1" smtClean="0"/>
              <a:t>sensors</a:t>
            </a:r>
            <a:endParaRPr lang="cs-CZ" sz="1600" i="1" dirty="0"/>
          </a:p>
        </p:txBody>
      </p:sp>
      <p:sp>
        <p:nvSpPr>
          <p:cNvPr id="9" name="Obdélník 8"/>
          <p:cNvSpPr/>
          <p:nvPr/>
        </p:nvSpPr>
        <p:spPr>
          <a:xfrm>
            <a:off x="4833293" y="3873714"/>
            <a:ext cx="2626040" cy="338554"/>
          </a:xfrm>
          <a:prstGeom prst="rect">
            <a:avLst/>
          </a:prstGeom>
        </p:spPr>
        <p:txBody>
          <a:bodyPr wrap="none">
            <a:spAutoFit/>
          </a:bodyPr>
          <a:lstStyle/>
          <a:p>
            <a:r>
              <a:rPr lang="cs-CZ" sz="1600" i="1" dirty="0" smtClean="0"/>
              <a:t>AE </a:t>
            </a:r>
            <a:r>
              <a:rPr lang="cs-CZ" sz="1600" i="1" dirty="0" err="1" smtClean="0"/>
              <a:t>measurement</a:t>
            </a:r>
            <a:r>
              <a:rPr lang="cs-CZ" sz="1600" i="1" dirty="0" smtClean="0"/>
              <a:t> </a:t>
            </a:r>
            <a:r>
              <a:rPr lang="cs-CZ" sz="1600" i="1" dirty="0" err="1" smtClean="0"/>
              <a:t>aparatus</a:t>
            </a:r>
            <a:endParaRPr lang="cs-CZ" sz="1600" i="1" dirty="0"/>
          </a:p>
        </p:txBody>
      </p:sp>
    </p:spTree>
    <p:extLst>
      <p:ext uri="{BB962C8B-B14F-4D97-AF65-F5344CB8AC3E}">
        <p14:creationId xmlns:p14="http://schemas.microsoft.com/office/powerpoint/2010/main" val="434861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Calibration</a:t>
            </a:r>
            <a:r>
              <a:rPr lang="cs-CZ" dirty="0" smtClean="0"/>
              <a:t> </a:t>
            </a:r>
            <a:r>
              <a:rPr lang="cs-CZ" dirty="0" err="1" smtClean="0"/>
              <a:t>of</a:t>
            </a:r>
            <a:r>
              <a:rPr lang="cs-CZ" dirty="0" smtClean="0"/>
              <a:t> AE </a:t>
            </a:r>
            <a:r>
              <a:rPr lang="cs-CZ" dirty="0" err="1" smtClean="0"/>
              <a:t>sensors</a:t>
            </a:r>
            <a:r>
              <a:rPr lang="cs-CZ" dirty="0" smtClean="0"/>
              <a:t/>
            </a:r>
            <a:br>
              <a:rPr lang="cs-CZ" dirty="0" smtClean="0"/>
            </a:br>
            <a:r>
              <a:rPr lang="en-US" sz="2400" dirty="0" smtClean="0"/>
              <a:t>Primary calibration methods</a:t>
            </a:r>
            <a:endParaRPr lang="cs-CZ" dirty="0"/>
          </a:p>
        </p:txBody>
      </p:sp>
      <p:sp>
        <p:nvSpPr>
          <p:cNvPr id="3" name="Zástupný symbol pro obsah 2"/>
          <p:cNvSpPr>
            <a:spLocks noGrp="1"/>
          </p:cNvSpPr>
          <p:nvPr>
            <p:ph idx="1"/>
          </p:nvPr>
        </p:nvSpPr>
        <p:spPr>
          <a:xfrm>
            <a:off x="377690" y="1600200"/>
            <a:ext cx="8229600" cy="5086847"/>
          </a:xfrm>
        </p:spPr>
        <p:txBody>
          <a:bodyPr/>
          <a:lstStyle/>
          <a:p>
            <a:pPr marL="361950" lvl="1" indent="-361950">
              <a:buFont typeface="Wingdings" pitchFamily="2" charset="2"/>
              <a:buChar char="Ø"/>
            </a:pPr>
            <a:r>
              <a:rPr lang="en-US" sz="2000" b="1" dirty="0"/>
              <a:t>Step function calibration </a:t>
            </a:r>
            <a:r>
              <a:rPr lang="en-US" sz="2000" dirty="0"/>
              <a:t>(ASTM </a:t>
            </a:r>
            <a:r>
              <a:rPr lang="en-US" sz="2000" dirty="0" smtClean="0"/>
              <a:t>1106, NIST)</a:t>
            </a:r>
          </a:p>
          <a:p>
            <a:pPr marL="361950" lvl="1" indent="-361950">
              <a:buFont typeface="Wingdings" pitchFamily="2" charset="2"/>
              <a:buChar char="Ø"/>
            </a:pPr>
            <a:endParaRPr lang="en-US" sz="2000" dirty="0" smtClean="0"/>
          </a:p>
          <a:p>
            <a:pPr marL="361950" lvl="1" indent="-361950">
              <a:buFont typeface="Wingdings" pitchFamily="2" charset="2"/>
              <a:buChar char="Ø"/>
            </a:pPr>
            <a:endParaRPr lang="en-US" sz="2000" dirty="0" smtClean="0"/>
          </a:p>
          <a:p>
            <a:pPr marL="361950" lvl="1" indent="-361950">
              <a:buFont typeface="Wingdings" pitchFamily="2" charset="2"/>
              <a:buChar char="Ø"/>
            </a:pPr>
            <a:endParaRPr lang="en-US" sz="2000" dirty="0" smtClean="0"/>
          </a:p>
          <a:p>
            <a:pPr marL="361950" lvl="1" indent="-361950">
              <a:buFont typeface="Wingdings" pitchFamily="2" charset="2"/>
              <a:buChar char="Ø"/>
            </a:pPr>
            <a:endParaRPr lang="en-US" sz="2000" dirty="0" smtClean="0"/>
          </a:p>
          <a:p>
            <a:pPr marL="361950" lvl="1" indent="-361950">
              <a:buFont typeface="Wingdings" pitchFamily="2" charset="2"/>
              <a:buChar char="Ø"/>
            </a:pPr>
            <a:endParaRPr lang="en-US" sz="2000" dirty="0" smtClean="0"/>
          </a:p>
          <a:p>
            <a:pPr marL="361950" lvl="1" indent="-361950">
              <a:buFont typeface="Wingdings" pitchFamily="2" charset="2"/>
              <a:buChar char="Ø"/>
            </a:pPr>
            <a:endParaRPr lang="en-US" sz="2000" dirty="0" smtClean="0"/>
          </a:p>
          <a:p>
            <a:pPr marL="361950" lvl="1" indent="-361950">
              <a:buFont typeface="Wingdings" pitchFamily="2" charset="2"/>
              <a:buChar char="Ø"/>
            </a:pPr>
            <a:endParaRPr lang="en-US" sz="2000" dirty="0" smtClean="0"/>
          </a:p>
          <a:p>
            <a:pPr marL="361950" lvl="1" indent="-361950">
              <a:buFont typeface="Wingdings" pitchFamily="2" charset="2"/>
              <a:buChar char="Ø"/>
            </a:pPr>
            <a:endParaRPr lang="en-US" sz="2000" dirty="0"/>
          </a:p>
          <a:p>
            <a:pPr marL="361950" lvl="1" indent="-361950">
              <a:buFont typeface="Wingdings" pitchFamily="2" charset="2"/>
              <a:buChar char="Ø"/>
            </a:pPr>
            <a:r>
              <a:rPr lang="en-US" sz="2000" b="1" dirty="0" smtClean="0"/>
              <a:t>Reciprocity </a:t>
            </a:r>
            <a:r>
              <a:rPr lang="en-US" sz="2000" b="1" dirty="0"/>
              <a:t>calibration</a:t>
            </a:r>
            <a:r>
              <a:rPr lang="en-US" sz="2000" dirty="0"/>
              <a:t> (ISO/TR </a:t>
            </a:r>
            <a:r>
              <a:rPr lang="en-US" sz="2000" dirty="0" smtClean="0"/>
              <a:t>13115, NDIS 2109)</a:t>
            </a:r>
            <a:endParaRPr lang="en-US" sz="2000" dirty="0"/>
          </a:p>
          <a:p>
            <a:pPr marL="712788" lvl="3" indent="-361950">
              <a:buFont typeface="Wingdings" pitchFamily="2" charset="2"/>
              <a:buChar char="§"/>
            </a:pPr>
            <a:r>
              <a:rPr lang="en-US" sz="1800" dirty="0" smtClean="0"/>
              <a:t>wideband excitation</a:t>
            </a:r>
            <a:r>
              <a:rPr lang="cs-CZ" sz="1800" dirty="0" smtClean="0"/>
              <a:t>, </a:t>
            </a:r>
            <a:r>
              <a:rPr lang="cs-CZ" sz="1800" dirty="0" err="1" smtClean="0"/>
              <a:t>two</a:t>
            </a:r>
            <a:r>
              <a:rPr lang="cs-CZ" sz="1800" dirty="0" smtClean="0"/>
              <a:t> </a:t>
            </a:r>
            <a:r>
              <a:rPr lang="en-US" sz="1800" dirty="0" smtClean="0"/>
              <a:t>methods successfully </a:t>
            </a:r>
            <a:r>
              <a:rPr lang="cs-CZ" sz="1800" dirty="0" err="1" smtClean="0"/>
              <a:t>implemented</a:t>
            </a:r>
            <a:endParaRPr lang="cs-CZ" sz="1800" dirty="0" smtClean="0"/>
          </a:p>
          <a:p>
            <a:pPr marL="712788" lvl="3" indent="-361950">
              <a:buNone/>
            </a:pPr>
            <a:r>
              <a:rPr lang="cs-CZ" sz="1800" dirty="0" smtClean="0"/>
              <a:t>	</a:t>
            </a:r>
            <a:r>
              <a:rPr lang="cs-CZ" sz="1600" dirty="0" smtClean="0"/>
              <a:t>-</a:t>
            </a:r>
            <a:r>
              <a:rPr lang="en-US" sz="1600" dirty="0" smtClean="0"/>
              <a:t> </a:t>
            </a:r>
            <a:r>
              <a:rPr lang="en-US" sz="1600" dirty="0" err="1" smtClean="0"/>
              <a:t>Hatano</a:t>
            </a:r>
            <a:r>
              <a:rPr lang="en-US" sz="1600" dirty="0" smtClean="0"/>
              <a:t> (all transducers reciprocal) </a:t>
            </a:r>
            <a:endParaRPr lang="cs-CZ" sz="1600" dirty="0" smtClean="0"/>
          </a:p>
          <a:p>
            <a:pPr marL="712788" lvl="3" indent="-361950">
              <a:buNone/>
            </a:pPr>
            <a:r>
              <a:rPr lang="cs-CZ" sz="1600" dirty="0" smtClean="0"/>
              <a:t>	- </a:t>
            </a:r>
            <a:r>
              <a:rPr lang="en-US" sz="1600" dirty="0" smtClean="0"/>
              <a:t>Hill-Adams (only two reciprocal transducers needed)</a:t>
            </a:r>
          </a:p>
          <a:p>
            <a:pPr marL="361950" lvl="1" indent="-361950">
              <a:buFont typeface="Wingdings" pitchFamily="2" charset="2"/>
              <a:buChar char="Ø"/>
            </a:pPr>
            <a:r>
              <a:rPr lang="en-US" sz="2000" dirty="0" smtClean="0"/>
              <a:t>Longitudinal wave calibration (NPL)</a:t>
            </a:r>
            <a:endParaRPr lang="en-US" sz="2000" dirty="0"/>
          </a:p>
        </p:txBody>
      </p:sp>
      <p:pic>
        <p:nvPicPr>
          <p:cNvPr id="4"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79409" y="1966072"/>
            <a:ext cx="4039269" cy="291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G:\_setup\_school\CEITEC\Prezentace_AE_sensors\obrazky\pn1295963.jpg"/>
          <p:cNvPicPr>
            <a:picLocks noChangeAspect="1" noChangeArrowheads="1"/>
          </p:cNvPicPr>
          <p:nvPr/>
        </p:nvPicPr>
        <p:blipFill>
          <a:blip r:embed="rId3" cstate="print">
            <a:extLst>
              <a:ext uri="{28A0092B-C50C-407E-A947-70E740481C1C}">
                <a14:useLocalDpi xmlns:a14="http://schemas.microsoft.com/office/drawing/2010/main" val="0"/>
              </a:ext>
            </a:extLst>
          </a:blip>
          <a:srcRect r="4082" b="4348"/>
          <a:stretch>
            <a:fillRect/>
          </a:stretch>
        </p:blipFill>
        <p:spPr bwMode="auto">
          <a:xfrm>
            <a:off x="4921051" y="2022497"/>
            <a:ext cx="4028512" cy="2849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618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 y="12700"/>
            <a:ext cx="6772941" cy="1470025"/>
          </a:xfrm>
        </p:spPr>
        <p:txBody>
          <a:bodyPr/>
          <a:lstStyle/>
          <a:p>
            <a:r>
              <a:rPr lang="cs-CZ" dirty="0" err="1" smtClean="0"/>
              <a:t>Towards</a:t>
            </a:r>
            <a:r>
              <a:rPr lang="cs-CZ" dirty="0" smtClean="0"/>
              <a:t> </a:t>
            </a:r>
            <a:r>
              <a:rPr lang="cs-CZ" dirty="0" err="1" smtClean="0"/>
              <a:t>broadband</a:t>
            </a:r>
            <a:r>
              <a:rPr lang="cs-CZ" dirty="0" smtClean="0"/>
              <a:t> AE </a:t>
            </a:r>
            <a:r>
              <a:rPr lang="cs-CZ" dirty="0" err="1" smtClean="0"/>
              <a:t>sensors</a:t>
            </a:r>
            <a:r>
              <a:rPr lang="cs-CZ" dirty="0" smtClean="0"/>
              <a:t/>
            </a:r>
            <a:br>
              <a:rPr lang="cs-CZ" dirty="0" smtClean="0"/>
            </a:br>
            <a:r>
              <a:rPr lang="cs-CZ" sz="2400" dirty="0" err="1" smtClean="0"/>
              <a:t>Known</a:t>
            </a:r>
            <a:r>
              <a:rPr lang="cs-CZ" sz="2400" dirty="0" smtClean="0"/>
              <a:t> </a:t>
            </a:r>
            <a:r>
              <a:rPr lang="cs-CZ" sz="2400" dirty="0" err="1" smtClean="0"/>
              <a:t>principles</a:t>
            </a:r>
            <a:endParaRPr lang="cs-CZ" dirty="0"/>
          </a:p>
        </p:txBody>
      </p:sp>
      <p:sp>
        <p:nvSpPr>
          <p:cNvPr id="3" name="Zástupný symbol pro obsah 2"/>
          <p:cNvSpPr>
            <a:spLocks noGrp="1"/>
          </p:cNvSpPr>
          <p:nvPr>
            <p:ph idx="1"/>
          </p:nvPr>
        </p:nvSpPr>
        <p:spPr>
          <a:xfrm>
            <a:off x="329609" y="1520456"/>
            <a:ext cx="8357191" cy="4605707"/>
          </a:xfrm>
        </p:spPr>
        <p:txBody>
          <a:bodyPr/>
          <a:lstStyle/>
          <a:p>
            <a:pPr marL="0" indent="0">
              <a:buNone/>
            </a:pPr>
            <a:endParaRPr lang="cs-CZ" sz="2400" b="1" dirty="0" smtClean="0"/>
          </a:p>
          <a:p>
            <a:pPr marL="0" indent="0">
              <a:buNone/>
            </a:pPr>
            <a:endParaRPr lang="cs-CZ" sz="2400" b="1" dirty="0" smtClean="0"/>
          </a:p>
          <a:p>
            <a:pPr marL="0" indent="0">
              <a:buNone/>
            </a:pPr>
            <a:endParaRPr lang="cs-CZ" sz="2400" b="1" dirty="0" smtClean="0"/>
          </a:p>
          <a:p>
            <a:pPr marL="0" indent="0">
              <a:buNone/>
            </a:pPr>
            <a:endParaRPr lang="cs-CZ" sz="2400" b="1" dirty="0" smtClean="0"/>
          </a:p>
          <a:p>
            <a:pPr marL="0" indent="0">
              <a:buNone/>
            </a:pPr>
            <a:endParaRPr lang="cs-CZ" sz="2400" b="1" dirty="0" smtClean="0"/>
          </a:p>
          <a:p>
            <a:pPr marL="0" indent="0">
              <a:buNone/>
            </a:pPr>
            <a:endParaRPr lang="cs-CZ" sz="2400" b="1" dirty="0" smtClean="0"/>
          </a:p>
          <a:p>
            <a:pPr marL="0" indent="0">
              <a:buNone/>
            </a:pPr>
            <a:endParaRPr lang="cs-CZ" sz="2400" b="1" dirty="0" smtClean="0"/>
          </a:p>
          <a:p>
            <a:pPr marL="0" indent="0">
              <a:buNone/>
            </a:pPr>
            <a:endParaRPr lang="cs-CZ" sz="2400" b="1" dirty="0"/>
          </a:p>
        </p:txBody>
      </p:sp>
      <p:pic>
        <p:nvPicPr>
          <p:cNvPr id="4" name="Picture 3" descr="G:\_setup\_school\CEITEC\Prezentace_AE_sensors\obrazky\03_Pinducer.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699" y="2026072"/>
            <a:ext cx="2844657" cy="15716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_setup\_school\CEITEC\Prezentace_AE_sensors\obrazky\01_NBS_conical transducer_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033" y="1820851"/>
            <a:ext cx="3090702" cy="2116459"/>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959066" y="1520304"/>
            <a:ext cx="2417521" cy="338554"/>
          </a:xfrm>
          <a:prstGeom prst="rect">
            <a:avLst/>
          </a:prstGeom>
        </p:spPr>
        <p:txBody>
          <a:bodyPr wrap="none">
            <a:spAutoFit/>
          </a:bodyPr>
          <a:lstStyle/>
          <a:p>
            <a:pPr algn="ctr"/>
            <a:r>
              <a:rPr lang="cs-CZ" sz="1600" i="1" dirty="0" smtClean="0"/>
              <a:t>P</a:t>
            </a:r>
            <a:r>
              <a:rPr lang="en-GB" sz="1600" i="1" dirty="0" smtClean="0"/>
              <a:t>inducer-like </a:t>
            </a:r>
            <a:r>
              <a:rPr lang="cs-CZ" sz="1600" i="1" dirty="0" smtClean="0"/>
              <a:t>AE </a:t>
            </a:r>
            <a:r>
              <a:rPr lang="en-GB" sz="1600" i="1" dirty="0" smtClean="0"/>
              <a:t>sensor </a:t>
            </a:r>
            <a:endParaRPr lang="cs-CZ" sz="1600" dirty="0"/>
          </a:p>
        </p:txBody>
      </p:sp>
      <p:sp>
        <p:nvSpPr>
          <p:cNvPr id="7" name="Obdélník 6"/>
          <p:cNvSpPr/>
          <p:nvPr/>
        </p:nvSpPr>
        <p:spPr>
          <a:xfrm>
            <a:off x="4707172" y="1492395"/>
            <a:ext cx="4293705" cy="338554"/>
          </a:xfrm>
          <a:prstGeom prst="rect">
            <a:avLst/>
          </a:prstGeom>
        </p:spPr>
        <p:txBody>
          <a:bodyPr wrap="square">
            <a:spAutoFit/>
          </a:bodyPr>
          <a:lstStyle/>
          <a:p>
            <a:pPr algn="ctr"/>
            <a:r>
              <a:rPr lang="en-GB" sz="1600" i="1" dirty="0" smtClean="0"/>
              <a:t>NIST sensor with </a:t>
            </a:r>
            <a:r>
              <a:rPr lang="en-GB" sz="1600" b="1" i="1" dirty="0" smtClean="0"/>
              <a:t>conical </a:t>
            </a:r>
            <a:r>
              <a:rPr lang="en-GB" sz="1600" b="1" i="1" dirty="0" err="1" smtClean="0"/>
              <a:t>piezoelement</a:t>
            </a:r>
            <a:endParaRPr lang="cs-CZ" sz="1600" b="1" dirty="0"/>
          </a:p>
        </p:txBody>
      </p:sp>
      <p:pic>
        <p:nvPicPr>
          <p:cNvPr id="10" name="Obrázek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5301" y="4334628"/>
            <a:ext cx="2561671" cy="219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3xreferencni_IMG_0675"/>
          <p:cNvPicPr>
            <a:picLocks noChangeAspect="1" noChangeArrowheads="1"/>
          </p:cNvPicPr>
          <p:nvPr/>
        </p:nvPicPr>
        <p:blipFill>
          <a:blip r:embed="rId5" cstate="print">
            <a:extLst>
              <a:ext uri="{28A0092B-C50C-407E-A947-70E740481C1C}">
                <a14:useLocalDpi xmlns:a14="http://schemas.microsoft.com/office/drawing/2010/main" val="0"/>
              </a:ext>
            </a:extLst>
          </a:blip>
          <a:srcRect t="911" r="17580" b="27135"/>
          <a:stretch>
            <a:fillRect/>
          </a:stretch>
        </p:blipFill>
        <p:spPr bwMode="auto">
          <a:xfrm>
            <a:off x="4804987" y="4351117"/>
            <a:ext cx="3305343" cy="216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Přímá spojovací čára 12"/>
          <p:cNvCxnSpPr/>
          <p:nvPr/>
        </p:nvCxnSpPr>
        <p:spPr>
          <a:xfrm>
            <a:off x="333954" y="3991560"/>
            <a:ext cx="83647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bdélník 18"/>
          <p:cNvSpPr/>
          <p:nvPr/>
        </p:nvSpPr>
        <p:spPr>
          <a:xfrm>
            <a:off x="341906" y="4011740"/>
            <a:ext cx="8348870" cy="338554"/>
          </a:xfrm>
          <a:prstGeom prst="rect">
            <a:avLst/>
          </a:prstGeom>
        </p:spPr>
        <p:txBody>
          <a:bodyPr wrap="square">
            <a:spAutoFit/>
          </a:bodyPr>
          <a:lstStyle/>
          <a:p>
            <a:r>
              <a:rPr lang="en-US" sz="1600" i="1" dirty="0" smtClean="0"/>
              <a:t>DAKEL </a:t>
            </a:r>
            <a:r>
              <a:rPr lang="en-US" sz="1600" dirty="0" smtClean="0"/>
              <a:t>AEKON05A</a:t>
            </a:r>
            <a:r>
              <a:rPr lang="en-US" sz="1600" i="1" dirty="0" smtClean="0"/>
              <a:t> reference sensors with conical element – calibration at our workplace</a:t>
            </a:r>
            <a:endParaRPr lang="en-US" sz="1600" dirty="0"/>
          </a:p>
        </p:txBody>
      </p:sp>
    </p:spTree>
    <p:extLst>
      <p:ext uri="{BB962C8B-B14F-4D97-AF65-F5344CB8AC3E}">
        <p14:creationId xmlns:p14="http://schemas.microsoft.com/office/powerpoint/2010/main" val="699887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 y="12700"/>
            <a:ext cx="6965344" cy="1470025"/>
          </a:xfrm>
        </p:spPr>
        <p:txBody>
          <a:bodyPr/>
          <a:lstStyle/>
          <a:p>
            <a:r>
              <a:rPr lang="en-US" dirty="0" smtClean="0"/>
              <a:t>Towards broadband AE sensors </a:t>
            </a:r>
            <a:r>
              <a:rPr lang="en-US" sz="2400" dirty="0" smtClean="0"/>
              <a:t>Research on conical </a:t>
            </a:r>
            <a:r>
              <a:rPr lang="en-US" sz="2400" dirty="0" err="1" smtClean="0"/>
              <a:t>piezoelement</a:t>
            </a:r>
            <a:endParaRPr lang="cs-CZ" dirty="0"/>
          </a:p>
        </p:txBody>
      </p:sp>
      <p:sp>
        <p:nvSpPr>
          <p:cNvPr id="3" name="Zástupný symbol pro obsah 2"/>
          <p:cNvSpPr>
            <a:spLocks noGrp="1"/>
          </p:cNvSpPr>
          <p:nvPr>
            <p:ph idx="1"/>
          </p:nvPr>
        </p:nvSpPr>
        <p:spPr>
          <a:xfrm>
            <a:off x="457200" y="1600200"/>
            <a:ext cx="8229600" cy="4896016"/>
          </a:xfrm>
        </p:spPr>
        <p:txBody>
          <a:bodyPr/>
          <a:lstStyle/>
          <a:p>
            <a:pPr marL="182563" lvl="1" indent="-182563" eaLnBrk="1" hangingPunct="1">
              <a:lnSpc>
                <a:spcPct val="90000"/>
              </a:lnSpc>
              <a:spcBef>
                <a:spcPct val="0"/>
              </a:spcBef>
              <a:spcAft>
                <a:spcPct val="40000"/>
              </a:spcAft>
              <a:buSzPct val="65000"/>
              <a:buFont typeface="Wingdings" pitchFamily="2" charset="2"/>
              <a:buChar char="Ø"/>
            </a:pPr>
            <a:r>
              <a:rPr lang="en-US" sz="1800" dirty="0" smtClean="0"/>
              <a:t>Measurement and analysis of frequency response of sensors with conical elements produced by machining</a:t>
            </a:r>
          </a:p>
          <a:p>
            <a:pPr marL="582613" lvl="2" indent="-182563" eaLnBrk="1" hangingPunct="1">
              <a:lnSpc>
                <a:spcPct val="90000"/>
              </a:lnSpc>
              <a:spcBef>
                <a:spcPct val="0"/>
              </a:spcBef>
              <a:spcAft>
                <a:spcPct val="40000"/>
              </a:spcAft>
              <a:buSzPct val="65000"/>
              <a:buFont typeface="Wingdings" pitchFamily="2" charset="2"/>
              <a:buChar char="Ø"/>
            </a:pPr>
            <a:r>
              <a:rPr lang="en-US" sz="1600" dirty="0" smtClean="0"/>
              <a:t>three reference sensors with conical active element measured by reciprocity technique</a:t>
            </a:r>
          </a:p>
          <a:p>
            <a:pPr marL="582613" lvl="2" indent="-182563" eaLnBrk="1" hangingPunct="1">
              <a:lnSpc>
                <a:spcPct val="90000"/>
              </a:lnSpc>
              <a:spcBef>
                <a:spcPct val="0"/>
              </a:spcBef>
              <a:spcAft>
                <a:spcPct val="40000"/>
              </a:spcAft>
              <a:buSzPct val="65000"/>
              <a:buFont typeface="Wingdings" pitchFamily="2" charset="2"/>
              <a:buChar char="Ø"/>
            </a:pPr>
            <a:endParaRPr lang="en-US" sz="1400" dirty="0" smtClean="0"/>
          </a:p>
          <a:p>
            <a:pPr marL="582613" lvl="2" indent="-182563" eaLnBrk="1" hangingPunct="1">
              <a:lnSpc>
                <a:spcPct val="90000"/>
              </a:lnSpc>
              <a:spcBef>
                <a:spcPct val="0"/>
              </a:spcBef>
              <a:spcAft>
                <a:spcPct val="40000"/>
              </a:spcAft>
              <a:buSzPct val="65000"/>
              <a:buFont typeface="Wingdings" pitchFamily="2" charset="2"/>
              <a:buChar char="Ø"/>
            </a:pPr>
            <a:endParaRPr lang="en-US" sz="1400" dirty="0" smtClean="0"/>
          </a:p>
          <a:p>
            <a:pPr marL="582613" lvl="2" indent="-182563" eaLnBrk="1" hangingPunct="1">
              <a:lnSpc>
                <a:spcPct val="90000"/>
              </a:lnSpc>
              <a:spcBef>
                <a:spcPct val="0"/>
              </a:spcBef>
              <a:spcAft>
                <a:spcPct val="40000"/>
              </a:spcAft>
              <a:buSzPct val="65000"/>
              <a:buFont typeface="Wingdings" pitchFamily="2" charset="2"/>
              <a:buChar char="Ø"/>
            </a:pPr>
            <a:endParaRPr lang="en-US" sz="1400" dirty="0" smtClean="0"/>
          </a:p>
          <a:p>
            <a:pPr marL="582613" lvl="2" indent="-182563" eaLnBrk="1" hangingPunct="1">
              <a:lnSpc>
                <a:spcPct val="90000"/>
              </a:lnSpc>
              <a:spcBef>
                <a:spcPct val="0"/>
              </a:spcBef>
              <a:spcAft>
                <a:spcPct val="40000"/>
              </a:spcAft>
              <a:buSzPct val="65000"/>
              <a:buFont typeface="Wingdings" pitchFamily="2" charset="2"/>
              <a:buChar char="Ø"/>
            </a:pPr>
            <a:endParaRPr lang="en-US" sz="1400" dirty="0" smtClean="0"/>
          </a:p>
          <a:p>
            <a:pPr marL="582613" lvl="2" indent="-182563" eaLnBrk="1" hangingPunct="1">
              <a:lnSpc>
                <a:spcPct val="90000"/>
              </a:lnSpc>
              <a:spcBef>
                <a:spcPct val="0"/>
              </a:spcBef>
              <a:spcAft>
                <a:spcPct val="40000"/>
              </a:spcAft>
              <a:buSzPct val="65000"/>
              <a:buFont typeface="Wingdings" pitchFamily="2" charset="2"/>
              <a:buChar char="Ø"/>
            </a:pPr>
            <a:endParaRPr lang="en-US" sz="1400" dirty="0" smtClean="0"/>
          </a:p>
          <a:p>
            <a:pPr marL="582613" lvl="2" indent="-182563" eaLnBrk="1" hangingPunct="1">
              <a:lnSpc>
                <a:spcPct val="90000"/>
              </a:lnSpc>
              <a:spcBef>
                <a:spcPct val="0"/>
              </a:spcBef>
              <a:spcAft>
                <a:spcPct val="40000"/>
              </a:spcAft>
              <a:buSzPct val="65000"/>
              <a:buFont typeface="Wingdings" pitchFamily="2" charset="2"/>
              <a:buChar char="Ø"/>
            </a:pPr>
            <a:endParaRPr lang="en-US" sz="1400" dirty="0" smtClean="0"/>
          </a:p>
          <a:p>
            <a:pPr marL="582613" lvl="2" indent="-182563" eaLnBrk="1" hangingPunct="1">
              <a:lnSpc>
                <a:spcPct val="90000"/>
              </a:lnSpc>
              <a:spcBef>
                <a:spcPct val="0"/>
              </a:spcBef>
              <a:spcAft>
                <a:spcPct val="40000"/>
              </a:spcAft>
              <a:buSzPct val="65000"/>
              <a:buFont typeface="Wingdings" pitchFamily="2" charset="2"/>
              <a:buChar char="Ø"/>
            </a:pPr>
            <a:endParaRPr lang="en-US" sz="1400" dirty="0" smtClean="0"/>
          </a:p>
          <a:p>
            <a:pPr marL="582613" lvl="2" indent="-182563" eaLnBrk="1" hangingPunct="1">
              <a:lnSpc>
                <a:spcPct val="90000"/>
              </a:lnSpc>
              <a:spcBef>
                <a:spcPct val="0"/>
              </a:spcBef>
              <a:spcAft>
                <a:spcPct val="40000"/>
              </a:spcAft>
              <a:buSzPct val="65000"/>
              <a:buFont typeface="Wingdings" pitchFamily="2" charset="2"/>
              <a:buChar char="Ø"/>
            </a:pPr>
            <a:endParaRPr lang="en-US" sz="1400" dirty="0" smtClean="0"/>
          </a:p>
          <a:p>
            <a:pPr marL="582613" lvl="2" indent="-182563" eaLnBrk="1" hangingPunct="1">
              <a:lnSpc>
                <a:spcPct val="90000"/>
              </a:lnSpc>
              <a:spcBef>
                <a:spcPct val="0"/>
              </a:spcBef>
              <a:spcAft>
                <a:spcPct val="40000"/>
              </a:spcAft>
              <a:buSzPct val="65000"/>
              <a:buFont typeface="Wingdings" pitchFamily="2" charset="2"/>
              <a:buChar char="Ø"/>
            </a:pPr>
            <a:endParaRPr lang="en-US" sz="1400" dirty="0" smtClean="0"/>
          </a:p>
          <a:p>
            <a:pPr marL="582613" lvl="2" indent="-182563" eaLnBrk="1" hangingPunct="1">
              <a:lnSpc>
                <a:spcPct val="90000"/>
              </a:lnSpc>
              <a:spcBef>
                <a:spcPct val="0"/>
              </a:spcBef>
              <a:spcAft>
                <a:spcPct val="40000"/>
              </a:spcAft>
              <a:buSzPct val="65000"/>
              <a:buFont typeface="Wingdings" pitchFamily="2" charset="2"/>
              <a:buChar char="Ø"/>
            </a:pPr>
            <a:endParaRPr lang="en-US" sz="1400" dirty="0" smtClean="0"/>
          </a:p>
          <a:p>
            <a:pPr marL="182563" lvl="1" indent="-182563" eaLnBrk="1" hangingPunct="1">
              <a:lnSpc>
                <a:spcPct val="90000"/>
              </a:lnSpc>
              <a:spcBef>
                <a:spcPct val="0"/>
              </a:spcBef>
              <a:spcAft>
                <a:spcPct val="40000"/>
              </a:spcAft>
              <a:buSzPct val="65000"/>
              <a:buFont typeface="Wingdings" pitchFamily="2" charset="2"/>
              <a:buChar char="Ø"/>
            </a:pPr>
            <a:r>
              <a:rPr lang="en-US" sz="1800" dirty="0" smtClean="0"/>
              <a:t>Unknown relationship between size and shape of the element and its frequency response</a:t>
            </a:r>
          </a:p>
          <a:p>
            <a:pPr marL="0" lvl="1" indent="0" algn="ctr" eaLnBrk="1" hangingPunct="1">
              <a:lnSpc>
                <a:spcPct val="90000"/>
              </a:lnSpc>
              <a:spcBef>
                <a:spcPct val="0"/>
              </a:spcBef>
              <a:spcAft>
                <a:spcPts val="0"/>
              </a:spcAft>
              <a:buSzPct val="65000"/>
              <a:buNone/>
            </a:pPr>
            <a:r>
              <a:rPr lang="en-US" sz="1800" b="1" dirty="0"/>
              <a:t>=</a:t>
            </a:r>
            <a:r>
              <a:rPr lang="en-US" sz="1800" b="1" dirty="0" smtClean="0"/>
              <a:t>&gt;Unable to produce sensors with required frequency response</a:t>
            </a:r>
            <a:r>
              <a:rPr lang="cs-CZ" sz="1800" b="1" dirty="0" smtClean="0"/>
              <a:t> </a:t>
            </a:r>
            <a:endParaRPr lang="en-US" sz="1800" b="1" dirty="0" smtClean="0"/>
          </a:p>
          <a:p>
            <a:pPr marL="0" lvl="1" indent="0" algn="ctr" eaLnBrk="1" hangingPunct="1">
              <a:lnSpc>
                <a:spcPct val="90000"/>
              </a:lnSpc>
              <a:spcBef>
                <a:spcPct val="0"/>
              </a:spcBef>
              <a:spcAft>
                <a:spcPct val="40000"/>
              </a:spcAft>
              <a:buSzPct val="65000"/>
              <a:buNone/>
            </a:pPr>
            <a:r>
              <a:rPr lang="cs-CZ" sz="1800" b="1" dirty="0" smtClean="0"/>
              <a:t>(to </a:t>
            </a:r>
            <a:r>
              <a:rPr lang="cs-CZ" sz="1800" b="1" dirty="0" err="1" smtClean="0"/>
              <a:t>control</a:t>
            </a:r>
            <a:r>
              <a:rPr lang="cs-CZ" sz="1800" b="1" dirty="0" smtClean="0"/>
              <a:t> </a:t>
            </a:r>
            <a:r>
              <a:rPr lang="cs-CZ" sz="1800" b="1" dirty="0" err="1" smtClean="0"/>
              <a:t>the</a:t>
            </a:r>
            <a:r>
              <a:rPr lang="cs-CZ" sz="1800" b="1" dirty="0" smtClean="0"/>
              <a:t> </a:t>
            </a:r>
            <a:r>
              <a:rPr lang="en-US" sz="1800" b="1" dirty="0" smtClean="0"/>
              <a:t>sensitivity)</a:t>
            </a:r>
            <a:endParaRPr lang="en-US" sz="1400" dirty="0" smtClean="0"/>
          </a:p>
          <a:p>
            <a:pPr marL="182563" lvl="1" indent="-182563" eaLnBrk="1" hangingPunct="1">
              <a:lnSpc>
                <a:spcPct val="90000"/>
              </a:lnSpc>
              <a:spcBef>
                <a:spcPct val="0"/>
              </a:spcBef>
              <a:spcAft>
                <a:spcPct val="40000"/>
              </a:spcAft>
              <a:buSzPct val="65000"/>
              <a:buFont typeface="Wingdings" pitchFamily="2" charset="2"/>
              <a:buChar char="Ø"/>
            </a:pPr>
            <a:endParaRPr lang="en-US" sz="1800" b="1" dirty="0" smtClean="0"/>
          </a:p>
          <a:p>
            <a:pPr marL="0" lvl="1" indent="0" eaLnBrk="1" hangingPunct="1">
              <a:lnSpc>
                <a:spcPct val="90000"/>
              </a:lnSpc>
              <a:spcBef>
                <a:spcPct val="0"/>
              </a:spcBef>
              <a:spcAft>
                <a:spcPct val="40000"/>
              </a:spcAft>
              <a:buSzPct val="65000"/>
              <a:buFont typeface="Wingdings" pitchFamily="2" charset="2"/>
              <a:buChar char="Ø"/>
            </a:pPr>
            <a:endParaRPr lang="en-US" sz="2000" b="1" dirty="0"/>
          </a:p>
        </p:txBody>
      </p:sp>
      <p:pic>
        <p:nvPicPr>
          <p:cNvPr id="8" name="Obrázek 7"/>
          <p:cNvPicPr>
            <a:picLocks noChangeAspect="1" noChangeArrowheads="1"/>
          </p:cNvPicPr>
          <p:nvPr/>
        </p:nvPicPr>
        <p:blipFill>
          <a:blip r:embed="rId2" cstate="print">
            <a:extLst>
              <a:ext uri="{28A0092B-C50C-407E-A947-70E740481C1C}">
                <a14:useLocalDpi xmlns:a14="http://schemas.microsoft.com/office/drawing/2010/main" val="0"/>
              </a:ext>
            </a:extLst>
          </a:blip>
          <a:srcRect t="2992" r="1465"/>
          <a:stretch>
            <a:fillRect/>
          </a:stretch>
        </p:blipFill>
        <p:spPr bwMode="auto">
          <a:xfrm>
            <a:off x="2274073" y="2536468"/>
            <a:ext cx="4699220" cy="299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481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600200"/>
            <a:ext cx="8229600" cy="4911918"/>
          </a:xfrm>
        </p:spPr>
        <p:txBody>
          <a:bodyPr/>
          <a:lstStyle/>
          <a:p>
            <a:pPr marL="285750" lvl="1">
              <a:buFont typeface="Wingdings" pitchFamily="2" charset="2"/>
              <a:buChar char="Ø"/>
            </a:pPr>
            <a:r>
              <a:rPr lang="en-US" sz="1800" dirty="0" smtClean="0"/>
              <a:t>Design and fabrication of new set of conical elements to find exact relationship between shape and frequency response</a:t>
            </a:r>
          </a:p>
          <a:p>
            <a:pPr marL="285750" lvl="1">
              <a:buFont typeface="Wingdings" pitchFamily="2" charset="2"/>
              <a:buChar char="Ø"/>
            </a:pPr>
            <a:r>
              <a:rPr lang="en-US" sz="1800" dirty="0" smtClean="0"/>
              <a:t>New dimensions of conical type transducers designed</a:t>
            </a:r>
          </a:p>
          <a:p>
            <a:pPr marL="285750" lvl="1">
              <a:buFont typeface="Wingdings" pitchFamily="2" charset="2"/>
              <a:buChar char="Ø"/>
            </a:pPr>
            <a:endParaRPr lang="en-US" sz="2000" dirty="0" smtClean="0"/>
          </a:p>
          <a:p>
            <a:pPr marL="285750" lvl="1">
              <a:buFont typeface="Wingdings" pitchFamily="2" charset="2"/>
              <a:buChar char="Ø"/>
            </a:pPr>
            <a:endParaRPr lang="en-US" sz="2000" dirty="0" smtClean="0"/>
          </a:p>
          <a:p>
            <a:pPr marL="285750" lvl="1">
              <a:buFont typeface="Wingdings" pitchFamily="2" charset="2"/>
              <a:buChar char="Ø"/>
            </a:pPr>
            <a:endParaRPr lang="en-US" sz="2000" dirty="0" smtClean="0"/>
          </a:p>
          <a:p>
            <a:pPr marL="285750" lvl="1">
              <a:buFont typeface="Wingdings" pitchFamily="2" charset="2"/>
              <a:buChar char="Ø"/>
            </a:pPr>
            <a:endParaRPr lang="en-US" sz="2000" dirty="0" smtClean="0"/>
          </a:p>
          <a:p>
            <a:pPr marL="285750" lvl="1">
              <a:buFont typeface="Wingdings" pitchFamily="2" charset="2"/>
              <a:buChar char="Ø"/>
            </a:pPr>
            <a:endParaRPr lang="en-US" sz="2000" dirty="0" smtClean="0"/>
          </a:p>
          <a:p>
            <a:pPr marL="285750" lvl="1">
              <a:buFont typeface="Wingdings" pitchFamily="2" charset="2"/>
              <a:buChar char="Ø"/>
            </a:pPr>
            <a:r>
              <a:rPr lang="en-US" sz="1600" dirty="0" smtClean="0"/>
              <a:t>Fabrication of new conical piezoelectric elements in cooperation with research team of Hana Hughes and Tim Button – first samples received from University of Birmingham</a:t>
            </a:r>
          </a:p>
          <a:p>
            <a:pPr marL="285750" lvl="1">
              <a:buFont typeface="Wingdings" pitchFamily="2" charset="2"/>
              <a:buChar char="Ø"/>
            </a:pPr>
            <a:r>
              <a:rPr lang="cs-CZ" sz="1800" dirty="0" err="1" smtClean="0"/>
              <a:t>Sensor</a:t>
            </a:r>
            <a:r>
              <a:rPr lang="cs-CZ" sz="1800" dirty="0" smtClean="0"/>
              <a:t> </a:t>
            </a:r>
            <a:r>
              <a:rPr lang="en-US" sz="1800" dirty="0" smtClean="0"/>
              <a:t>housing now in production</a:t>
            </a:r>
          </a:p>
          <a:p>
            <a:pPr marL="285750" lvl="1">
              <a:buFont typeface="Wingdings" pitchFamily="2" charset="2"/>
              <a:buChar char="Ø"/>
            </a:pPr>
            <a:r>
              <a:rPr lang="en-US" sz="1800" dirty="0" smtClean="0"/>
              <a:t>Measurement and evaluation of performance</a:t>
            </a:r>
            <a:endParaRPr lang="cs-CZ" sz="1800" dirty="0" smtClean="0"/>
          </a:p>
          <a:p>
            <a:pPr marL="285750" lvl="1">
              <a:spcBef>
                <a:spcPts val="0"/>
              </a:spcBef>
              <a:spcAft>
                <a:spcPts val="600"/>
              </a:spcAft>
              <a:buNone/>
            </a:pPr>
            <a:r>
              <a:rPr lang="cs-CZ" sz="1800" dirty="0" smtClean="0"/>
              <a:t>	</a:t>
            </a:r>
            <a:r>
              <a:rPr lang="en-US" sz="1800" dirty="0" smtClean="0"/>
              <a:t>of newly designed transducers in near future</a:t>
            </a:r>
          </a:p>
          <a:p>
            <a:pPr marL="285750" lvl="1">
              <a:buFont typeface="Wingdings" pitchFamily="2" charset="2"/>
              <a:buChar char="Ø"/>
            </a:pPr>
            <a:r>
              <a:rPr lang="en-US" sz="1800" dirty="0" smtClean="0"/>
              <a:t>Possible complications – inaccurate conical shape, difficult electrodes contacting</a:t>
            </a:r>
            <a:endParaRPr lang="cs-CZ" sz="2000" dirty="0"/>
          </a:p>
        </p:txBody>
      </p:sp>
      <p:sp>
        <p:nvSpPr>
          <p:cNvPr id="2" name="Nadpis 1"/>
          <p:cNvSpPr>
            <a:spLocks noGrp="1"/>
          </p:cNvSpPr>
          <p:nvPr>
            <p:ph type="title"/>
          </p:nvPr>
        </p:nvSpPr>
        <p:spPr>
          <a:xfrm>
            <a:off x="-1" y="12700"/>
            <a:ext cx="6925587" cy="1470025"/>
          </a:xfrm>
        </p:spPr>
        <p:txBody>
          <a:bodyPr/>
          <a:lstStyle/>
          <a:p>
            <a:r>
              <a:rPr lang="en-US" dirty="0" smtClean="0"/>
              <a:t>Towards broadband AE sensors</a:t>
            </a:r>
            <a:br>
              <a:rPr lang="en-US" dirty="0" smtClean="0"/>
            </a:br>
            <a:r>
              <a:rPr lang="en-US" sz="2400" dirty="0" smtClean="0"/>
              <a:t>New conical type transducers</a:t>
            </a:r>
            <a:endParaRPr lang="cs-CZ" sz="2400" dirty="0"/>
          </a:p>
        </p:txBody>
      </p:sp>
      <p:pic>
        <p:nvPicPr>
          <p:cNvPr id="4" name="Picture 1"/>
          <p:cNvPicPr>
            <a:picLocks noChangeAspect="1" noChangeArrowheads="1"/>
          </p:cNvPicPr>
          <p:nvPr/>
        </p:nvPicPr>
        <p:blipFill>
          <a:blip r:embed="rId2" cstate="print"/>
          <a:srcRect/>
          <a:stretch>
            <a:fillRect/>
          </a:stretch>
        </p:blipFill>
        <p:spPr bwMode="auto">
          <a:xfrm>
            <a:off x="1017311" y="2751153"/>
            <a:ext cx="3556062" cy="1542553"/>
          </a:xfrm>
          <a:prstGeom prst="rect">
            <a:avLst/>
          </a:prstGeom>
          <a:noFill/>
          <a:ln w="9525">
            <a:noFill/>
            <a:miter lim="800000"/>
            <a:headEnd/>
            <a:tailEnd/>
          </a:ln>
        </p:spPr>
      </p:pic>
      <p:pic>
        <p:nvPicPr>
          <p:cNvPr id="5" name="Picture 2" descr="G:\_setup\_Disertacni_prace\_pojednani_o_disertacni_praci\_obrazky\Conical_Transduce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2582" y="2637059"/>
            <a:ext cx="2601014" cy="1691223"/>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descr="Scan_Cone.tif"/>
          <p:cNvPicPr>
            <a:picLocks noChangeAspect="1"/>
          </p:cNvPicPr>
          <p:nvPr/>
        </p:nvPicPr>
        <p:blipFill>
          <a:blip r:embed="rId4" cstate="print"/>
          <a:srcRect l="17911" t="4693" r="16231" b="8716"/>
          <a:stretch>
            <a:fillRect/>
          </a:stretch>
        </p:blipFill>
        <p:spPr>
          <a:xfrm>
            <a:off x="6329240" y="4896312"/>
            <a:ext cx="1121134" cy="1051262"/>
          </a:xfrm>
          <a:prstGeom prst="rect">
            <a:avLst/>
          </a:prstGeom>
        </p:spPr>
      </p:pic>
    </p:spTree>
    <p:extLst>
      <p:ext uri="{BB962C8B-B14F-4D97-AF65-F5344CB8AC3E}">
        <p14:creationId xmlns:p14="http://schemas.microsoft.com/office/powerpoint/2010/main" val="2568954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3907</TotalTime>
  <Words>1507</Words>
  <Application>Microsoft Office PowerPoint</Application>
  <PresentationFormat>Předvádění na obrazovce (4:3)</PresentationFormat>
  <Paragraphs>276</Paragraphs>
  <Slides>22</Slides>
  <Notes>0</Notes>
  <HiddenSlides>0</HiddenSlides>
  <MMClips>0</MMClips>
  <ScaleCrop>false</ScaleCrop>
  <HeadingPairs>
    <vt:vector size="4" baseType="variant">
      <vt:variant>
        <vt:lpstr>Motiv</vt:lpstr>
      </vt:variant>
      <vt:variant>
        <vt:i4>2</vt:i4>
      </vt:variant>
      <vt:variant>
        <vt:lpstr>Nadpisy snímků</vt:lpstr>
      </vt:variant>
      <vt:variant>
        <vt:i4>22</vt:i4>
      </vt:variant>
    </vt:vector>
  </HeadingPairs>
  <TitlesOfParts>
    <vt:vector size="24" baseType="lpstr">
      <vt:lpstr>1_Výchozí návrh</vt:lpstr>
      <vt:lpstr>Vlastní návrh</vt:lpstr>
      <vt:lpstr>Prezentace aplikace PowerPoint</vt:lpstr>
      <vt:lpstr>Content of the Presentation</vt:lpstr>
      <vt:lpstr>Introduction of the Laboratory</vt:lpstr>
      <vt:lpstr>Team</vt:lpstr>
      <vt:lpstr>Acoustic Emission Principle of generation and sensing</vt:lpstr>
      <vt:lpstr>Calibration of AE sensors Primary calibration methods</vt:lpstr>
      <vt:lpstr>Towards broadband AE sensors Known principles</vt:lpstr>
      <vt:lpstr>Towards broadband AE sensors Research on conical piezoelement</vt:lpstr>
      <vt:lpstr>Towards broadband AE sensors New conical type transducers</vt:lpstr>
      <vt:lpstr>Towards broadband AE sensors Partial depolarization by thermal wave</vt:lpstr>
      <vt:lpstr>Characterization of PZT ceramic for AE sensors</vt:lpstr>
      <vt:lpstr>Characterization of PZT ceramic for AE sensors</vt:lpstr>
      <vt:lpstr>Characterization of PZT ceramic for knock sensors</vt:lpstr>
      <vt:lpstr>Characterization of PZT ceramic for knock sensors</vt:lpstr>
      <vt:lpstr>Sensor arrays for sound source localization</vt:lpstr>
      <vt:lpstr>Sensor arrays for sound source localization</vt:lpstr>
      <vt:lpstr>Other ongoing projects</vt:lpstr>
      <vt:lpstr>Selected past projects</vt:lpstr>
      <vt:lpstr>Projects waiting on list</vt:lpstr>
      <vt:lpstr>Projects in preparation</vt:lpstr>
      <vt:lpstr>Latest publications</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Halas Maja</dc:creator>
  <cp:lastModifiedBy>Zdenek</cp:lastModifiedBy>
  <cp:revision>479</cp:revision>
  <dcterms:created xsi:type="dcterms:W3CDTF">2011-01-04T06:21:38Z</dcterms:created>
  <dcterms:modified xsi:type="dcterms:W3CDTF">2013-11-07T08:53:51Z</dcterms:modified>
</cp:coreProperties>
</file>