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92" r:id="rId2"/>
    <p:sldId id="261" r:id="rId3"/>
    <p:sldId id="297" r:id="rId4"/>
    <p:sldId id="266" r:id="rId5"/>
    <p:sldId id="296" r:id="rId6"/>
    <p:sldId id="289" r:id="rId7"/>
    <p:sldId id="298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Urbánek" userId="0ae258935ccfb4d1" providerId="LiveId" clId="{7CA4E613-5F3C-4262-8074-D2CD72FE9942}"/>
    <pc:docChg chg="">
      <pc:chgData name="Michal Urbánek" userId="0ae258935ccfb4d1" providerId="LiveId" clId="{7CA4E613-5F3C-4262-8074-D2CD72FE9942}" dt="2017-05-18T07:54:51.784" v="0" actId="2773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3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3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4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5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2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5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FEC6-32C3-4A64-BA1D-A576B83CC258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E1E72-732B-44A5-A5AB-1A64AEE7A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5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nano.ceitec.cz/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47048"/>
            <a:ext cx="3181350" cy="410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2" y="6447048"/>
            <a:ext cx="9010648" cy="410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2105" y="178656"/>
            <a:ext cx="7954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CEITEC Nano Research Infrastructure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4176" y="1137660"/>
            <a:ext cx="2890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Michal </a:t>
            </a:r>
            <a:r>
              <a:rPr lang="en-US" sz="3200" b="1" dirty="0" err="1"/>
              <a:t>Urb</a:t>
            </a:r>
            <a:r>
              <a:rPr lang="cs-CZ" sz="3200" b="1" dirty="0"/>
              <a:t>ánek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19861" y="6448305"/>
            <a:ext cx="215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http://nano.ceitec.cz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/>
          <a:srcRect b="11219"/>
          <a:stretch/>
        </p:blipFill>
        <p:spPr>
          <a:xfrm>
            <a:off x="-28930" y="2161601"/>
            <a:ext cx="3544325" cy="4296349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 rotWithShape="1">
          <a:blip r:embed="rId5"/>
          <a:srcRect t="-20" b="15042"/>
          <a:stretch/>
        </p:blipFill>
        <p:spPr>
          <a:xfrm>
            <a:off x="7147513" y="2161601"/>
            <a:ext cx="5043055" cy="428544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0708" y="2161601"/>
            <a:ext cx="7243083" cy="42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6181" y="222155"/>
            <a:ext cx="6399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accent1">
                    <a:lumMod val="75000"/>
                  </a:schemeClr>
                </a:solidFill>
              </a:rPr>
              <a:t>CEITEC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Nano Research Infrastructure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594" y="3388885"/>
            <a:ext cx="1593880" cy="5069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085" y="5724699"/>
            <a:ext cx="2976995" cy="67501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155135" y="5724699"/>
            <a:ext cx="1510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Running Costs</a:t>
            </a:r>
          </a:p>
          <a:p>
            <a:pPr algn="ctr"/>
            <a:r>
              <a:rPr lang="cs-CZ" dirty="0"/>
              <a:t>1.2 M€/</a:t>
            </a:r>
            <a:r>
              <a:rPr lang="cs-CZ" dirty="0" err="1"/>
              <a:t>year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234000" y="5753384"/>
            <a:ext cx="18094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New Investments</a:t>
            </a:r>
          </a:p>
          <a:p>
            <a:pPr algn="ctr"/>
            <a:r>
              <a:rPr lang="en-US" dirty="0"/>
              <a:t>~1.5</a:t>
            </a:r>
            <a:r>
              <a:rPr lang="cs-CZ" dirty="0"/>
              <a:t> M€/</a:t>
            </a:r>
            <a:r>
              <a:rPr lang="cs-CZ" dirty="0" err="1"/>
              <a:t>year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4429" y="3300251"/>
            <a:ext cx="719520" cy="684174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94854" y="1003657"/>
            <a:ext cx="114022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CEITEC Nano is </a:t>
            </a:r>
            <a:r>
              <a:rPr lang="en-US" b="1" dirty="0"/>
              <a:t>Czech Republic’s largest cleanroom </a:t>
            </a:r>
            <a:r>
              <a:rPr lang="en-US" b="1" dirty="0" err="1"/>
              <a:t>nanocentre</a:t>
            </a:r>
            <a:r>
              <a:rPr lang="en-US" b="1" dirty="0"/>
              <a:t>,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acknowledged by Ministry of Education of the Czech Republic as Large Infrastructure for Research, Experimental Development and Innovation.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It is single-sited, flexible, </a:t>
            </a:r>
            <a:r>
              <a:rPr lang="en-US" b="1" dirty="0"/>
              <a:t>multi-material, multipurpose (not CMOS-only)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user facility providing services for internal and external users from academia and industry. We typically serve for physics, material science and electronics research, however bio-related and medicine research is also possible.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Main focus is </a:t>
            </a:r>
            <a:r>
              <a:rPr lang="en-US" b="1" dirty="0"/>
              <a:t>excellent basic research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but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we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can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offer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/>
              <a:t>up to</a:t>
            </a:r>
            <a:r>
              <a:rPr lang="cs-CZ" b="1" dirty="0"/>
              <a:t> 20</a:t>
            </a:r>
            <a:r>
              <a:rPr lang="en-US" b="1" dirty="0"/>
              <a:t>%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 our capacity to </a:t>
            </a:r>
            <a:r>
              <a:rPr lang="en-US" b="1" dirty="0"/>
              <a:t>industry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Joint laboratory of Brno University of Technology and Masaryk University.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Build within the CEITEC project (2011 – 2015), initial investment of approx. </a:t>
            </a:r>
            <a:r>
              <a:rPr lang="en-US" b="1" dirty="0"/>
              <a:t>40M€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(16M€ cleanrooms, 24M€ equipment).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It is </a:t>
            </a:r>
            <a:r>
              <a:rPr lang="en-US" b="1" dirty="0"/>
              <a:t>independently financed (75-90% of the budget)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via national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programme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for large research infrastructures. This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funding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depends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mainly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on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number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users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publication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users</a:t>
            </a:r>
            <a:r>
              <a:rPr lang="cs-CZ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0366" y="5724699"/>
            <a:ext cx="2310808" cy="7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32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7733" y="340911"/>
            <a:ext cx="78274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cs-CZ" sz="2100" b="1" dirty="0">
                <a:solidFill>
                  <a:prstClr val="black"/>
                </a:solidFill>
                <a:latin typeface="Calibri" panose="020F0502020204030204"/>
              </a:rPr>
              <a:t>CEITEC </a:t>
            </a: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Nano Cleanroom - </a:t>
            </a:r>
            <a:r>
              <a:rPr lang="en-US" sz="2100" b="1" dirty="0">
                <a:solidFill>
                  <a:srgbClr val="5B9BD5"/>
                </a:solidFill>
                <a:latin typeface="Calibri" panose="020F0502020204030204"/>
              </a:rPr>
              <a:t>Nanocharacterization </a:t>
            </a:r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and </a:t>
            </a:r>
            <a:r>
              <a:rPr lang="en-US" sz="2100" b="1" dirty="0">
                <a:solidFill>
                  <a:srgbClr val="ED7D31"/>
                </a:solidFill>
                <a:latin typeface="Calibri" panose="020F0502020204030204"/>
              </a:rPr>
              <a:t>Nanofabrication</a:t>
            </a:r>
            <a:endParaRPr lang="en-US" sz="2100" b="1" dirty="0">
              <a:solidFill>
                <a:srgbClr val="5B9BD5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40"/>
          <a:stretch/>
        </p:blipFill>
        <p:spPr>
          <a:xfrm>
            <a:off x="2277734" y="819928"/>
            <a:ext cx="7541675" cy="34603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0090538" y="941667"/>
            <a:ext cx="0" cy="3301409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3416919" y="4652430"/>
            <a:ext cx="6333379" cy="2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86700" y="437543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60 m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9683377" y="2400066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30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23444" y="4886072"/>
            <a:ext cx="44478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cs-CZ" sz="1350" dirty="0">
                <a:solidFill>
                  <a:srgbClr val="5B9BD5"/>
                </a:solidFill>
                <a:latin typeface="Calibri" panose="020F0502020204030204"/>
              </a:rPr>
              <a:t>ISO 8 </a:t>
            </a:r>
            <a:r>
              <a:rPr lang="cs-CZ" sz="1350" dirty="0" err="1">
                <a:solidFill>
                  <a:srgbClr val="5B9BD5"/>
                </a:solidFill>
                <a:latin typeface="Calibri" panose="020F0502020204030204"/>
              </a:rPr>
              <a:t>cleanroom</a:t>
            </a:r>
            <a:r>
              <a:rPr lang="cs-CZ" sz="1350" dirty="0">
                <a:solidFill>
                  <a:srgbClr val="5B9BD5"/>
                </a:solidFill>
                <a:latin typeface="Calibri" panose="020F0502020204030204"/>
              </a:rPr>
              <a:t> (</a:t>
            </a:r>
            <a:r>
              <a:rPr lang="cs-CZ" sz="1350" dirty="0" err="1">
                <a:solidFill>
                  <a:srgbClr val="5B9BD5"/>
                </a:solidFill>
                <a:latin typeface="Calibri" panose="020F0502020204030204"/>
              </a:rPr>
              <a:t>class</a:t>
            </a:r>
            <a:r>
              <a:rPr lang="cs-CZ" sz="1350" dirty="0">
                <a:solidFill>
                  <a:srgbClr val="5B9BD5"/>
                </a:solidFill>
                <a:latin typeface="Calibri" panose="020F0502020204030204"/>
              </a:rPr>
              <a:t> 100,000)</a:t>
            </a:r>
            <a:r>
              <a:rPr lang="cs-CZ" sz="135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cs-CZ" sz="1350" dirty="0">
                <a:solidFill>
                  <a:srgbClr val="ED7D31"/>
                </a:solidFill>
                <a:latin typeface="Calibri" panose="020F0502020204030204"/>
              </a:rPr>
              <a:t>ISO 5 </a:t>
            </a:r>
            <a:r>
              <a:rPr lang="cs-CZ" sz="1350" dirty="0" err="1">
                <a:solidFill>
                  <a:srgbClr val="ED7D31"/>
                </a:solidFill>
                <a:latin typeface="Calibri" panose="020F0502020204030204"/>
              </a:rPr>
              <a:t>cleanroom</a:t>
            </a:r>
            <a:r>
              <a:rPr lang="cs-CZ" sz="1350" dirty="0">
                <a:solidFill>
                  <a:srgbClr val="ED7D31"/>
                </a:solidFill>
                <a:latin typeface="Calibri" panose="020F0502020204030204"/>
              </a:rPr>
              <a:t> (</a:t>
            </a:r>
            <a:r>
              <a:rPr lang="cs-CZ" sz="1350" dirty="0" err="1">
                <a:solidFill>
                  <a:srgbClr val="ED7D31"/>
                </a:solidFill>
                <a:latin typeface="Calibri" panose="020F0502020204030204"/>
              </a:rPr>
              <a:t>class</a:t>
            </a:r>
            <a:r>
              <a:rPr lang="cs-CZ" sz="1350" dirty="0">
                <a:solidFill>
                  <a:srgbClr val="ED7D31"/>
                </a:solidFill>
                <a:latin typeface="Calibri" panose="020F0502020204030204"/>
              </a:rPr>
              <a:t> 100)</a:t>
            </a:r>
            <a:endParaRPr lang="en-US" sz="1350" dirty="0">
              <a:solidFill>
                <a:srgbClr val="ED7D31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339FE6-2C7C-4B50-B3D0-73EEC505C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70" y="4929432"/>
            <a:ext cx="2991271" cy="175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8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542777"/>
              </p:ext>
            </p:extLst>
          </p:nvPr>
        </p:nvGraphicFramePr>
        <p:xfrm>
          <a:off x="2596067" y="949658"/>
          <a:ext cx="9092660" cy="5691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2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667">
                <a:tc>
                  <a:txBody>
                    <a:bodyPr/>
                    <a:lstStyle/>
                    <a:p>
                      <a:r>
                        <a:rPr lang="en-US" sz="2000" dirty="0"/>
                        <a:t>Nanofabrication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Nanocharacterization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Structural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X-ray 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0030">
                <a:tc>
                  <a:txBody>
                    <a:bodyPr/>
                    <a:lstStyle/>
                    <a:p>
                      <a:r>
                        <a:rPr lang="en-US" sz="1400" b="1" dirty="0"/>
                        <a:t>Lithography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baseline="0" dirty="0"/>
                        <a:t>EBL, FIB, UV, laser scanning, nanoimprint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baseline="0" dirty="0"/>
                        <a:t>Chemical lab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Wet benches, multiple processes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baseline="0" dirty="0"/>
                        <a:t>(Plasma)chemical </a:t>
                      </a:r>
                      <a:r>
                        <a:rPr lang="cs-CZ" sz="1400" b="1" baseline="0" dirty="0"/>
                        <a:t>and </a:t>
                      </a:r>
                      <a:r>
                        <a:rPr lang="cs-CZ" sz="1400" b="1" baseline="0" dirty="0" err="1"/>
                        <a:t>thermal</a:t>
                      </a:r>
                      <a:r>
                        <a:rPr lang="cs-CZ" sz="1400" b="1" baseline="0" dirty="0"/>
                        <a:t> </a:t>
                      </a:r>
                      <a:r>
                        <a:rPr lang="en-US" sz="1400" b="1" baseline="0" dirty="0"/>
                        <a:t>processes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LPCVD, ALD, MOCVD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PECVD, RIE, DRIE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IBE, RIBE, CAIBE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baseline="0" dirty="0"/>
                        <a:t>Depositions (PVD)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Magnetron sputtering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E-beam evaporator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IBAD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baseline="0" dirty="0"/>
                        <a:t>Packaging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Wire bonder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Laser dicer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Microscopy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SEM/FIB, SPM, SNOM, Kerr microscopy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baseline="0" dirty="0"/>
                        <a:t>UHV techniques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XPS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Scanning Auger microscopy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SIMS, LEIS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UHV complex system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baseline="0" dirty="0" err="1"/>
                        <a:t>Elmag</a:t>
                      </a:r>
                      <a:r>
                        <a:rPr lang="en-US" sz="1400" b="1" baseline="0" dirty="0"/>
                        <a:t> measurements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9T, 1.4K 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ppms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 probe station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Automated probe station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High-temperature probe station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Optical measurements</a:t>
                      </a: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VUV-VIS-MIR spectroscopic </a:t>
                      </a:r>
                      <a:r>
                        <a:rPr lang="en-US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ellipsometers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spectrometers, FTIR</a:t>
                      </a:r>
                      <a:r>
                        <a:rPr lang="cs-CZ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microscope</a:t>
                      </a:r>
                      <a:endParaRPr lang="en-US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Microscopy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HRTEM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HRSEM with EDS, WDS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FIB/SEM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 preparation (TEM lamella, sample polishing)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="1" dirty="0"/>
                        <a:t>X-ray diffraction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cs-CZ" sz="14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High-resolution</a:t>
                      </a:r>
                      <a:r>
                        <a:rPr lang="cs-CZ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X-ray diffractometer </a:t>
                      </a:r>
                      <a:endParaRPr lang="cs-CZ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Powder diffractometer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Computer tomography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 CT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Nano 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0294" y="304780"/>
            <a:ext cx="2811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CEITEC </a:t>
            </a:r>
            <a:r>
              <a:rPr lang="en-US" sz="2800" b="1" dirty="0"/>
              <a:t>Nano Labs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25" y="953294"/>
            <a:ext cx="2017951" cy="5688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823" y="5094977"/>
            <a:ext cx="2130062" cy="1376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7898" y="5094977"/>
            <a:ext cx="1681999" cy="13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97" y="834528"/>
            <a:ext cx="5319377" cy="4437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531" y="834528"/>
            <a:ext cx="6334897" cy="2565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531" y="3936830"/>
            <a:ext cx="6260245" cy="2782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81" y="5328317"/>
            <a:ext cx="3105150" cy="1443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622" y="5638226"/>
            <a:ext cx="2008011" cy="11653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3856" y="5521207"/>
            <a:ext cx="5231660" cy="127468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0181" y="5279687"/>
            <a:ext cx="20009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err="1"/>
              <a:t>Chemical</a:t>
            </a:r>
            <a:r>
              <a:rPr lang="cs-CZ" sz="1400" dirty="0"/>
              <a:t> </a:t>
            </a:r>
            <a:r>
              <a:rPr lang="cs-CZ" sz="1400" dirty="0" err="1"/>
              <a:t>analysis</a:t>
            </a:r>
            <a:r>
              <a:rPr lang="cs-CZ" sz="1400" dirty="0"/>
              <a:t> - SIMS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5655531" y="3728479"/>
            <a:ext cx="6297572" cy="3067409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61904" y="879299"/>
            <a:ext cx="6297572" cy="252096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77919" y="647857"/>
            <a:ext cx="11666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TEST </a:t>
            </a:r>
            <a:r>
              <a:rPr lang="cs-CZ" sz="1400" dirty="0" err="1"/>
              <a:t>Devices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87836" y="879299"/>
            <a:ext cx="5227680" cy="4341877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0181" y="672920"/>
            <a:ext cx="270086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err="1"/>
              <a:t>Lithography</a:t>
            </a:r>
            <a:r>
              <a:rPr lang="cs-CZ" sz="1400" dirty="0"/>
              <a:t> – </a:t>
            </a:r>
            <a:r>
              <a:rPr lang="cs-CZ" sz="1400" dirty="0" err="1"/>
              <a:t>structured</a:t>
            </a:r>
            <a:r>
              <a:rPr lang="cs-CZ" sz="1400" dirty="0"/>
              <a:t> </a:t>
            </a:r>
            <a:r>
              <a:rPr lang="cs-CZ" sz="1400" dirty="0" err="1"/>
              <a:t>materials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718642" y="3549767"/>
            <a:ext cx="36406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 err="1"/>
              <a:t>Chemical</a:t>
            </a:r>
            <a:r>
              <a:rPr lang="cs-CZ" sz="1400" dirty="0"/>
              <a:t> </a:t>
            </a:r>
            <a:r>
              <a:rPr lang="cs-CZ" sz="1400" dirty="0" err="1"/>
              <a:t>analysis</a:t>
            </a:r>
            <a:r>
              <a:rPr lang="cs-CZ" sz="1400" dirty="0"/>
              <a:t> – </a:t>
            </a:r>
            <a:r>
              <a:rPr lang="cs-CZ" sz="1400" dirty="0" err="1"/>
              <a:t>Scanning</a:t>
            </a:r>
            <a:r>
              <a:rPr lang="cs-CZ" sz="1400" dirty="0"/>
              <a:t> </a:t>
            </a:r>
            <a:r>
              <a:rPr lang="cs-CZ" sz="1400" dirty="0" err="1"/>
              <a:t>Auger</a:t>
            </a:r>
            <a:r>
              <a:rPr lang="cs-CZ" sz="1400" dirty="0"/>
              <a:t> </a:t>
            </a:r>
            <a:r>
              <a:rPr lang="cs-CZ" sz="1400" dirty="0" err="1"/>
              <a:t>Microscopy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2499869" y="54826"/>
            <a:ext cx="7912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/>
              <a:t>Examples</a:t>
            </a:r>
            <a:r>
              <a:rPr lang="cs-CZ" sz="2800" b="1" dirty="0"/>
              <a:t> </a:t>
            </a:r>
            <a:r>
              <a:rPr lang="cs-CZ" sz="2800" b="1" dirty="0" err="1"/>
              <a:t>from</a:t>
            </a:r>
            <a:r>
              <a:rPr lang="cs-CZ" sz="2800" b="1" dirty="0"/>
              <a:t> CEITEC </a:t>
            </a:r>
            <a:r>
              <a:rPr lang="en-US" sz="2800" b="1" dirty="0"/>
              <a:t>Nano</a:t>
            </a:r>
            <a:r>
              <a:rPr lang="cs-CZ" sz="2800" b="1" dirty="0"/>
              <a:t> – </a:t>
            </a:r>
            <a:r>
              <a:rPr lang="cs-CZ" sz="2800" b="1" dirty="0" err="1"/>
              <a:t>fabrication</a:t>
            </a:r>
            <a:r>
              <a:rPr lang="cs-CZ" sz="2800" b="1" dirty="0"/>
              <a:t> </a:t>
            </a:r>
            <a:r>
              <a:rPr lang="en-US" sz="2800" b="1" dirty="0"/>
              <a:t>&amp; analysis</a:t>
            </a:r>
          </a:p>
        </p:txBody>
      </p:sp>
    </p:spTree>
    <p:extLst>
      <p:ext uri="{BB962C8B-B14F-4D97-AF65-F5344CB8AC3E}">
        <p14:creationId xmlns:p14="http://schemas.microsoft.com/office/powerpoint/2010/main" val="360479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97200" y="1016917"/>
            <a:ext cx="4717163" cy="5400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97907" y="1016917"/>
            <a:ext cx="4818564" cy="54005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24161" y="1146666"/>
            <a:ext cx="3448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1. self-service access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80108" y="1153163"/>
            <a:ext cx="3808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2. purchase of services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26247" y="1984413"/>
            <a:ext cx="4484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This is the preffered way how to use CEITEC Nano. It allows the most effective use of the equipment, promotes collaboration, knowledge transfer and exchange of ideas between researchers.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Especially suitable for long-term research, requires commitment to learn how to operate the instru</a:t>
            </a:r>
            <a:r>
              <a:rPr lang="en-US" dirty="0"/>
              <a:t>-</a:t>
            </a:r>
            <a:r>
              <a:rPr lang="cs-CZ" dirty="0"/>
              <a:t>ments.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Users pay</a:t>
            </a:r>
            <a:r>
              <a:rPr lang="en-US" dirty="0"/>
              <a:t> a</a:t>
            </a:r>
            <a:r>
              <a:rPr lang="cs-CZ" dirty="0"/>
              <a:t> </a:t>
            </a:r>
            <a:r>
              <a:rPr lang="en-US" b="1" dirty="0">
                <a:solidFill>
                  <a:srgbClr val="FF0000"/>
                </a:solidFill>
              </a:rPr>
              <a:t>training fee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1,200 €</a:t>
            </a:r>
            <a:r>
              <a:rPr lang="cs-CZ" dirty="0"/>
              <a:t> per </a:t>
            </a:r>
            <a:r>
              <a:rPr lang="cs-CZ" dirty="0" err="1"/>
              <a:t>calendar</a:t>
            </a:r>
            <a:r>
              <a:rPr lang="cs-CZ" dirty="0"/>
              <a:t> </a:t>
            </a:r>
            <a:r>
              <a:rPr lang="cs-CZ" dirty="0" err="1"/>
              <a:t>year</a:t>
            </a:r>
            <a:r>
              <a:rPr lang="en-US" dirty="0"/>
              <a:t> per user and hourly rate for equipment (approx. </a:t>
            </a:r>
            <a:r>
              <a:rPr lang="en-US" b="1" dirty="0">
                <a:solidFill>
                  <a:srgbClr val="FF0000"/>
                </a:solidFill>
              </a:rPr>
              <a:t>120 €/hour</a:t>
            </a:r>
            <a:r>
              <a:rPr lang="en-US" dirty="0"/>
              <a:t>).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No IP problems</a:t>
            </a:r>
            <a:endParaRPr lang="cs-CZ" dirty="0"/>
          </a:p>
          <a:p>
            <a:pPr algn="just"/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6450853" y="2005427"/>
            <a:ext cx="433588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Samples are handled by </a:t>
            </a:r>
            <a:r>
              <a:rPr lang="en-US" dirty="0"/>
              <a:t>RI</a:t>
            </a:r>
            <a:r>
              <a:rPr lang="cs-CZ" dirty="0"/>
              <a:t> staff. Suitable f</a:t>
            </a:r>
            <a:r>
              <a:rPr lang="en-GB" dirty="0"/>
              <a:t>or occasional users, where training is unfeasible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Not very effective, limited working hours. No interaction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researchers</a:t>
            </a:r>
            <a:r>
              <a:rPr lang="cs-CZ" dirty="0"/>
              <a:t>.</a:t>
            </a:r>
          </a:p>
          <a:p>
            <a:pPr algn="just"/>
            <a:endParaRPr lang="cs-CZ" dirty="0"/>
          </a:p>
          <a:p>
            <a:pPr algn="just"/>
            <a:r>
              <a:rPr lang="cs-CZ" sz="1600" dirty="0"/>
              <a:t>Users pay</a:t>
            </a:r>
            <a:r>
              <a:rPr lang="en-US" sz="1600" dirty="0"/>
              <a:t> an </a:t>
            </a:r>
            <a:r>
              <a:rPr lang="cs-CZ" sz="1600" b="1" dirty="0">
                <a:solidFill>
                  <a:srgbClr val="FF0000"/>
                </a:solidFill>
              </a:rPr>
              <a:t>hourly rate of </a:t>
            </a:r>
            <a:r>
              <a:rPr lang="en-US" sz="1600" b="1" dirty="0">
                <a:solidFill>
                  <a:srgbClr val="FF0000"/>
                </a:solidFill>
              </a:rPr>
              <a:t>~ 200 €</a:t>
            </a:r>
            <a:endParaRPr lang="cs-CZ" sz="1600" dirty="0"/>
          </a:p>
          <a:p>
            <a:pPr algn="just"/>
            <a:endParaRPr lang="cs-CZ" dirty="0"/>
          </a:p>
          <a:p>
            <a:pPr algn="just"/>
            <a:r>
              <a:rPr lang="cs-CZ" dirty="0"/>
              <a:t>(this fee covers instrument running </a:t>
            </a:r>
            <a:r>
              <a:rPr lang="cs-CZ" dirty="0" err="1"/>
              <a:t>costs</a:t>
            </a:r>
            <a:r>
              <a:rPr lang="en-US" dirty="0"/>
              <a:t> dep</a:t>
            </a:r>
            <a:r>
              <a:rPr lang="cs-CZ" dirty="0"/>
              <a:t>r</a:t>
            </a:r>
            <a:r>
              <a:rPr lang="en-US" dirty="0" err="1"/>
              <a:t>eciation</a:t>
            </a:r>
            <a:r>
              <a:rPr lang="en-US" dirty="0"/>
              <a:t> and operator’s wage</a:t>
            </a:r>
            <a:r>
              <a:rPr lang="cs-CZ" dirty="0"/>
              <a:t>)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Potential problems with IP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19861" y="6448305"/>
            <a:ext cx="215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http://nano.ceitec.cz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8375" y="172246"/>
            <a:ext cx="4817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User policy – Commercial users</a:t>
            </a:r>
          </a:p>
        </p:txBody>
      </p:sp>
    </p:spTree>
    <p:extLst>
      <p:ext uri="{BB962C8B-B14F-4D97-AF65-F5344CB8AC3E}">
        <p14:creationId xmlns:p14="http://schemas.microsoft.com/office/powerpoint/2010/main" val="138739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2A47B-C2AB-481E-8B5C-2632D06AC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8" y="492228"/>
            <a:ext cx="4123592" cy="60140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2D87A-AC21-4492-8329-3829D7D66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288" y="1921876"/>
            <a:ext cx="6291000" cy="4584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98FB7-D40D-4810-8FA8-18A1FAD77A58}"/>
              </a:ext>
            </a:extLst>
          </p:cNvPr>
          <p:cNvSpPr txBox="1"/>
          <p:nvPr/>
        </p:nvSpPr>
        <p:spPr>
          <a:xfrm>
            <a:off x="5693019" y="492087"/>
            <a:ext cx="531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Group </a:t>
            </a:r>
            <a:r>
              <a:rPr lang="cs-CZ" dirty="0" err="1"/>
              <a:t>excursions</a:t>
            </a:r>
            <a:r>
              <a:rPr lang="cs-CZ" dirty="0"/>
              <a:t> 11:15 and 12:45, </a:t>
            </a:r>
            <a:r>
              <a:rPr lang="cs-CZ" dirty="0" err="1"/>
              <a:t>building</a:t>
            </a:r>
            <a:r>
              <a:rPr lang="cs-CZ" dirty="0"/>
              <a:t> C, 1st </a:t>
            </a:r>
            <a:r>
              <a:rPr lang="cs-CZ" dirty="0" err="1"/>
              <a:t>floor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B2489-8A82-4C70-A4DA-5295F65E124D}"/>
              </a:ext>
            </a:extLst>
          </p:cNvPr>
          <p:cNvSpPr txBox="1"/>
          <p:nvPr/>
        </p:nvSpPr>
        <p:spPr>
          <a:xfrm>
            <a:off x="5455626" y="1600199"/>
            <a:ext cx="6010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Specific</a:t>
            </a:r>
            <a:r>
              <a:rPr lang="cs-CZ" dirty="0"/>
              <a:t> instrument </a:t>
            </a:r>
            <a:r>
              <a:rPr lang="cs-CZ" dirty="0" err="1"/>
              <a:t>excursions</a:t>
            </a:r>
            <a:r>
              <a:rPr lang="cs-CZ" dirty="0"/>
              <a:t>/</a:t>
            </a:r>
            <a:r>
              <a:rPr lang="cs-CZ" dirty="0" err="1"/>
              <a:t>consultations</a:t>
            </a:r>
            <a:r>
              <a:rPr lang="cs-CZ" dirty="0"/>
              <a:t> – </a:t>
            </a:r>
            <a:r>
              <a:rPr lang="cs-CZ" dirty="0" err="1"/>
              <a:t>please</a:t>
            </a:r>
            <a:r>
              <a:rPr lang="cs-CZ" dirty="0"/>
              <a:t> </a:t>
            </a:r>
            <a:r>
              <a:rPr lang="cs-CZ" dirty="0" err="1"/>
              <a:t>register</a:t>
            </a:r>
            <a:r>
              <a:rPr lang="cs-CZ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01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54436"/>
            <a:ext cx="4305884" cy="803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7911" y="3195836"/>
            <a:ext cx="6469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Thank you for your attention!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68" y="0"/>
            <a:ext cx="11200843" cy="2935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0309" y="4428370"/>
            <a:ext cx="2623250" cy="2271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5293" y="3981380"/>
            <a:ext cx="215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5"/>
              </a:rPr>
              <a:t>http://nano.ceitec.cz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457" y="6118709"/>
            <a:ext cx="2976995" cy="675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6025" y="6054436"/>
            <a:ext cx="868430" cy="7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85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2017-04-10T09:17:45Z</dcterms:created>
  <dcterms:modified xsi:type="dcterms:W3CDTF">2017-05-18T07:54:51Z</dcterms:modified>
</cp:coreProperties>
</file>