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730" r:id="rId2"/>
    <p:sldMasterId id="2147484738" r:id="rId3"/>
    <p:sldMasterId id="2147484814" r:id="rId4"/>
    <p:sldMasterId id="2147486011" r:id="rId5"/>
    <p:sldMasterId id="2147486023" r:id="rId6"/>
    <p:sldMasterId id="2147486035" r:id="rId7"/>
  </p:sldMasterIdLst>
  <p:notesMasterIdLst>
    <p:notesMasterId r:id="rId43"/>
  </p:notesMasterIdLst>
  <p:handoutMasterIdLst>
    <p:handoutMasterId r:id="rId44"/>
  </p:handoutMasterIdLst>
  <p:sldIdLst>
    <p:sldId id="545" r:id="rId8"/>
    <p:sldId id="606" r:id="rId9"/>
    <p:sldId id="607" r:id="rId10"/>
    <p:sldId id="608" r:id="rId11"/>
    <p:sldId id="611" r:id="rId12"/>
    <p:sldId id="609" r:id="rId13"/>
    <p:sldId id="610" r:id="rId14"/>
    <p:sldId id="603" r:id="rId15"/>
    <p:sldId id="604" r:id="rId16"/>
    <p:sldId id="601" r:id="rId17"/>
    <p:sldId id="578" r:id="rId18"/>
    <p:sldId id="579" r:id="rId19"/>
    <p:sldId id="614" r:id="rId20"/>
    <p:sldId id="612" r:id="rId21"/>
    <p:sldId id="587" r:id="rId22"/>
    <p:sldId id="592" r:id="rId23"/>
    <p:sldId id="591" r:id="rId24"/>
    <p:sldId id="564" r:id="rId25"/>
    <p:sldId id="598" r:id="rId26"/>
    <p:sldId id="597" r:id="rId27"/>
    <p:sldId id="568" r:id="rId28"/>
    <p:sldId id="595" r:id="rId29"/>
    <p:sldId id="588" r:id="rId30"/>
    <p:sldId id="599" r:id="rId31"/>
    <p:sldId id="600" r:id="rId32"/>
    <p:sldId id="565" r:id="rId33"/>
    <p:sldId id="594" r:id="rId34"/>
    <p:sldId id="615" r:id="rId35"/>
    <p:sldId id="562" r:id="rId36"/>
    <p:sldId id="570" r:id="rId37"/>
    <p:sldId id="547" r:id="rId38"/>
    <p:sldId id="593" r:id="rId39"/>
    <p:sldId id="575" r:id="rId40"/>
    <p:sldId id="596" r:id="rId41"/>
    <p:sldId id="589" r:id="rId42"/>
  </p:sldIdLst>
  <p:sldSz cx="9144000" cy="6858000" type="screen4x3"/>
  <p:notesSz cx="8994775" cy="6858000"/>
  <p:custShowLst>
    <p:custShow name="kampus MU" id="0">
      <p:sldLst/>
    </p:custShow>
    <p:custShow name="Kampus vut" id="1">
      <p:sldLst/>
    </p:custShow>
    <p:custShow name="rp1" id="2">
      <p:sldLst/>
    </p:custShow>
    <p:custShow name="rp2" id="3">
      <p:sldLst/>
    </p:custShow>
    <p:custShow name="rp3" id="4">
      <p:sldLst/>
    </p:custShow>
    <p:custShow name="rp4" id="5">
      <p:sldLst/>
    </p:custShow>
    <p:custShow name="rp5" id="6">
      <p:sldLst/>
    </p:custShow>
    <p:custShow name="rp6" id="7">
      <p:sldLst/>
    </p:custShow>
    <p:custShow name="rp7" id="8">
      <p:sldLst/>
    </p:custShow>
  </p:custShowLst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B33B"/>
    <a:srgbClr val="7AC143"/>
    <a:srgbClr val="808080"/>
    <a:srgbClr val="F2F2F2"/>
    <a:srgbClr val="7F7F7F"/>
    <a:srgbClr val="595959"/>
    <a:srgbClr val="F58220"/>
    <a:srgbClr val="F9B479"/>
    <a:srgbClr val="64B9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7" autoAdjust="0"/>
    <p:restoredTop sz="94660"/>
  </p:normalViewPr>
  <p:slideViewPr>
    <p:cSldViewPr snapToGrid="0">
      <p:cViewPr>
        <p:scale>
          <a:sx n="84" d="100"/>
          <a:sy n="84" d="100"/>
        </p:scale>
        <p:origin x="-864" y="138"/>
      </p:cViewPr>
      <p:guideLst>
        <p:guide orient="horz" pos="2281"/>
        <p:guide pos="7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530"/>
    </p:cViewPr>
  </p:sorterViewPr>
  <p:notesViewPr>
    <p:cSldViewPr snapToGrid="0">
      <p:cViewPr varScale="1">
        <p:scale>
          <a:sx n="71" d="100"/>
          <a:sy n="71" d="100"/>
        </p:scale>
        <p:origin x="-1788" y="-102"/>
      </p:cViewPr>
      <p:guideLst>
        <p:guide orient="horz" pos="2160"/>
        <p:guide pos="283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898455" cy="34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094882" y="0"/>
            <a:ext cx="3898454" cy="34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513660"/>
            <a:ext cx="3898455" cy="34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0539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898455" cy="34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094882" y="0"/>
            <a:ext cx="3898454" cy="34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82888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0196" y="3257630"/>
            <a:ext cx="7195820" cy="308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513660"/>
            <a:ext cx="3898455" cy="34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094882" y="6513660"/>
            <a:ext cx="3898454" cy="34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22FF1C4-4001-4BC3-B88D-AC1BF22BCA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2160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emf"/><Relationship Id="rId4" Type="http://schemas.openxmlformats.org/officeDocument/2006/relationships/image" Target="../media/image9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em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emf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ceitec_PPT_podklad_uv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89" t="-73624" r="20346" b="21391"/>
          <a:stretch>
            <a:fillRect/>
          </a:stretch>
        </p:blipFill>
        <p:spPr bwMode="auto">
          <a:xfrm>
            <a:off x="1250950" y="801688"/>
            <a:ext cx="7883525" cy="5913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0" y="0"/>
            <a:ext cx="9140825" cy="2698750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5" name="Picture 16" descr="logo+napis_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682625"/>
            <a:ext cx="44513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OPVaVpI_loga-eu_pos_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5835650"/>
            <a:ext cx="32353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09625" y="3057525"/>
            <a:ext cx="7989888" cy="1058863"/>
          </a:xfrm>
        </p:spPr>
        <p:txBody>
          <a:bodyPr/>
          <a:lstStyle>
            <a:lvl1pPr>
              <a:defRPr sz="4100">
                <a:solidFill>
                  <a:schemeClr val="bg2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67596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22168-0AB6-46A9-8443-97860F573271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0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43688" y="200025"/>
            <a:ext cx="2071687" cy="587851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27038" y="200025"/>
            <a:ext cx="6064250" cy="5878513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9476E-D0D6-47C5-9A46-20D4DB4CBEC4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64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ceitec_PPT_podklad_uv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89" t="-73624" r="20346" b="21391"/>
          <a:stretch>
            <a:fillRect/>
          </a:stretch>
        </p:blipFill>
        <p:spPr bwMode="auto">
          <a:xfrm>
            <a:off x="1250950" y="801688"/>
            <a:ext cx="7883525" cy="5913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0" y="0"/>
            <a:ext cx="9140825" cy="2698750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16" descr="logo+napis_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682625"/>
            <a:ext cx="44513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OPVaVpI_loga-eu_pos_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5835650"/>
            <a:ext cx="32353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6" descr="partner_logo_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38" y="598488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09625" y="3057525"/>
            <a:ext cx="7989888" cy="1058863"/>
          </a:xfrm>
        </p:spPr>
        <p:txBody>
          <a:bodyPr/>
          <a:lstStyle>
            <a:lvl1pPr>
              <a:defRPr sz="4100">
                <a:solidFill>
                  <a:schemeClr val="bg2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721319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149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0213" y="1282700"/>
            <a:ext cx="4065587" cy="4795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82700"/>
            <a:ext cx="4067175" cy="4795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2876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200025"/>
            <a:ext cx="8274050" cy="7921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cs-CZ" dirty="0" smtClean="0"/>
              <a:t>Klepnutím lze upravit styl předlohy nadpisů.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0213" y="1282700"/>
            <a:ext cx="8285162" cy="47958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cs-CZ" noProof="0" dirty="0" smtClean="0"/>
              <a:t>Klepnutím lze upravit styly předlohy textu.</a:t>
            </a:r>
          </a:p>
          <a:p>
            <a:pPr lvl="1"/>
            <a:r>
              <a:rPr lang="cs-CZ" noProof="0" dirty="0" smtClean="0"/>
              <a:t>Druhá úroveň</a:t>
            </a:r>
          </a:p>
          <a:p>
            <a:pPr lvl="2"/>
            <a:r>
              <a:rPr lang="cs-CZ" noProof="0" dirty="0" smtClean="0"/>
              <a:t>Třetí úroveň</a:t>
            </a:r>
          </a:p>
          <a:p>
            <a:pPr lvl="3"/>
            <a:r>
              <a:rPr lang="cs-CZ" noProof="0" dirty="0" smtClean="0"/>
              <a:t>Čtvrtá úroveň</a:t>
            </a:r>
          </a:p>
          <a:p>
            <a:pPr lvl="4"/>
            <a:r>
              <a:rPr lang="cs-CZ" noProof="0" dirty="0" smtClean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01634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ceitec_PPT_podklad_uv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89" t="-73624" r="20346" b="21391"/>
          <a:stretch>
            <a:fillRect/>
          </a:stretch>
        </p:blipFill>
        <p:spPr bwMode="auto">
          <a:xfrm>
            <a:off x="1250950" y="801688"/>
            <a:ext cx="7883525" cy="5913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0" y="0"/>
            <a:ext cx="9140825" cy="2698750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24" descr="logo+napis_en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679450"/>
            <a:ext cx="44513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OPVaVpI_loga-eu_pos_H_EN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5826125"/>
            <a:ext cx="36163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8" descr="partner_logo_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38" y="598488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09625" y="3057525"/>
            <a:ext cx="7989888" cy="1058863"/>
          </a:xfrm>
        </p:spPr>
        <p:txBody>
          <a:bodyPr/>
          <a:lstStyle>
            <a:lvl1pPr>
              <a:defRPr sz="4100">
                <a:solidFill>
                  <a:schemeClr val="bg2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70306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5F492-5DA1-4166-890C-1E284CE0953F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03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0AFE4-6322-4637-8BC6-94E44DF91679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43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0213" y="1282700"/>
            <a:ext cx="4065587" cy="4795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82700"/>
            <a:ext cx="4067175" cy="4795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018C9-D779-4327-A492-06D8090C2E07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27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32060-B3AD-4FBB-98A1-29887A1F6D83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6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F117E-51C4-4B88-A658-BD3D2267EF36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23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19B00-3EC2-4339-BE71-BB49B6558295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50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C8047-452B-405C-B413-1A9973BE9C2D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69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EABDA-A538-426A-8D7B-D4D9374EDED9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148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06361-2B7F-4FA0-B1B5-7B46D79F1446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61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D574A-2DC4-446D-A749-9794B66BF7FF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37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43688" y="200025"/>
            <a:ext cx="2071687" cy="587851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27038" y="200025"/>
            <a:ext cx="6064250" cy="5878513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03AC6-67ED-4017-895A-0D6CF677B7CD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55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ceitec_PPT_podklad_uv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89" t="-73624" r="20346" b="21391"/>
          <a:stretch>
            <a:fillRect/>
          </a:stretch>
        </p:blipFill>
        <p:spPr bwMode="auto">
          <a:xfrm>
            <a:off x="1250950" y="801688"/>
            <a:ext cx="7883525" cy="5913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0" y="0"/>
            <a:ext cx="9140825" cy="2698750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16" descr="logo+napis_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682625"/>
            <a:ext cx="44513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OPVaVpI_loga-eu_pos_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5835650"/>
            <a:ext cx="32353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6" descr="partner_logo_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38" y="598488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09625" y="3057525"/>
            <a:ext cx="7989888" cy="1058863"/>
          </a:xfrm>
        </p:spPr>
        <p:txBody>
          <a:bodyPr/>
          <a:lstStyle>
            <a:lvl1pPr>
              <a:defRPr sz="4100">
                <a:solidFill>
                  <a:schemeClr val="bg2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968176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481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0213" y="1282700"/>
            <a:ext cx="4065587" cy="4795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82700"/>
            <a:ext cx="4067175" cy="4795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6036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CBFA1-A60A-4787-BD31-5AAC296DF40F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784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200025"/>
            <a:ext cx="82740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cs-CZ" dirty="0" smtClean="0"/>
              <a:t>Klepnutím lze upravit styl předlohy nadpisů.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0213" y="1282700"/>
            <a:ext cx="8285162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cs-CZ" noProof="0" dirty="0" smtClean="0"/>
              <a:t>Klepnutím lze upravit styly předlohy textu.</a:t>
            </a:r>
          </a:p>
          <a:p>
            <a:pPr lvl="1"/>
            <a:r>
              <a:rPr lang="cs-CZ" noProof="0" dirty="0" smtClean="0"/>
              <a:t>Druhá úroveň</a:t>
            </a:r>
          </a:p>
          <a:p>
            <a:pPr lvl="2"/>
            <a:r>
              <a:rPr lang="cs-CZ" noProof="0" dirty="0" smtClean="0"/>
              <a:t>Třetí úroveň</a:t>
            </a:r>
          </a:p>
          <a:p>
            <a:pPr lvl="3"/>
            <a:r>
              <a:rPr lang="cs-CZ" noProof="0" dirty="0" smtClean="0"/>
              <a:t>Čtvrtá úroveň</a:t>
            </a:r>
          </a:p>
          <a:p>
            <a:pPr lvl="4"/>
            <a:r>
              <a:rPr lang="cs-CZ" noProof="0" dirty="0" smtClean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160778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200025"/>
            <a:ext cx="82740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430213" y="1282700"/>
            <a:ext cx="8285162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99052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1800" y="215900"/>
            <a:ext cx="5757863" cy="792163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719138" y="1619250"/>
            <a:ext cx="7989887" cy="4318000"/>
          </a:xfrm>
        </p:spPr>
        <p:txBody>
          <a:bodyPr/>
          <a:lstStyle/>
          <a:p>
            <a:pPr lv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285217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eitec_PPT_podklad_uvod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709" t="-119444" r="16785" b="149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0825" cy="2698750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9" descr="CEITEC_logo_pos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949575"/>
            <a:ext cx="3238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OPVaVpI_loga-eu_pos_H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5626100"/>
            <a:ext cx="32353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partner_logo_2_col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5616575"/>
            <a:ext cx="6508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09625" y="1127125"/>
            <a:ext cx="7989888" cy="1058863"/>
          </a:xfrm>
          <a:noFill/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DĚKUJI ZA POZORNOST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09625" y="3598863"/>
            <a:ext cx="5010150" cy="1362075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969696"/>
                </a:solidFill>
              </a:defRPr>
            </a:lvl1pPr>
          </a:lstStyle>
          <a:p>
            <a:r>
              <a:rPr lang="cs-CZ"/>
              <a:t>Středoevropský technologický institut</a:t>
            </a:r>
          </a:p>
          <a:p>
            <a:r>
              <a:rPr lang="cs-CZ"/>
              <a:t>c/o Masarykova univerzita</a:t>
            </a:r>
          </a:p>
          <a:p>
            <a:r>
              <a:rPr lang="cs-CZ"/>
              <a:t>Žerotínovo nám. 9</a:t>
            </a:r>
          </a:p>
          <a:p>
            <a:r>
              <a:rPr lang="cs-CZ"/>
              <a:t>601 77 Brno</a:t>
            </a:r>
          </a:p>
          <a:p>
            <a:r>
              <a:rPr lang="cs-CZ"/>
              <a:t>Česká republika</a:t>
            </a:r>
          </a:p>
        </p:txBody>
      </p:sp>
    </p:spTree>
    <p:extLst>
      <p:ext uri="{BB962C8B-B14F-4D97-AF65-F5344CB8AC3E}">
        <p14:creationId xmlns:p14="http://schemas.microsoft.com/office/powerpoint/2010/main" val="4278758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ceitec_PPT_podklad_uv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89" t="-73624" r="20346" b="21391"/>
          <a:stretch>
            <a:fillRect/>
          </a:stretch>
        </p:blipFill>
        <p:spPr bwMode="auto">
          <a:xfrm>
            <a:off x="1250950" y="801688"/>
            <a:ext cx="7883525" cy="5913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0" y="0"/>
            <a:ext cx="9140825" cy="2698750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24" descr="logo+napis_en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679450"/>
            <a:ext cx="44513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OPVaVpI_loga-eu_pos_H_EN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5826125"/>
            <a:ext cx="36163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09625" y="3057525"/>
            <a:ext cx="7989888" cy="1058863"/>
          </a:xfrm>
        </p:spPr>
        <p:txBody>
          <a:bodyPr/>
          <a:lstStyle>
            <a:lvl1pPr>
              <a:defRPr sz="4100">
                <a:solidFill>
                  <a:schemeClr val="bg2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930500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1D8F5-5B37-4927-992E-1D76179512BF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981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E3B7D-47E7-4429-971A-1C83EF9DC628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168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0213" y="1282700"/>
            <a:ext cx="4065587" cy="4795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82700"/>
            <a:ext cx="4067175" cy="4795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F8F3F-08FC-4A39-A5DD-76E4FDEDDDE1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17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02AD2-3B24-451D-A734-053E85FF67DF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793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FFD27-D694-4176-B422-E2458648530F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18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0213" y="1282700"/>
            <a:ext cx="4065587" cy="4795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82700"/>
            <a:ext cx="4067175" cy="4795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87B54-4860-4840-9E2E-5E3FE832638C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578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D09EA-5B92-40D0-9F4D-34DA5FB87658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00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94842-9622-47D9-BE9D-B024CC323449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26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69BA0-E3B1-4320-851E-3CC8BA978804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588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B8849-B8A5-412C-9944-236BFD992014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03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43688" y="200025"/>
            <a:ext cx="2071687" cy="587851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27038" y="200025"/>
            <a:ext cx="6064250" cy="5878513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FBE0C-EAAE-4FBC-9AB6-D83397932A35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751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ceitec_PPT_podklad_uv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89" t="-73624" r="20346" b="21391"/>
          <a:stretch>
            <a:fillRect/>
          </a:stretch>
        </p:blipFill>
        <p:spPr bwMode="auto">
          <a:xfrm>
            <a:off x="1250950" y="801688"/>
            <a:ext cx="7883525" cy="5913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0" y="0"/>
            <a:ext cx="9140825" cy="2698750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24" descr="logo+napis_en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679450"/>
            <a:ext cx="44513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OPVaVpI_loga-eu_pos_H_EN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5826125"/>
            <a:ext cx="36163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09625" y="3057525"/>
            <a:ext cx="7989888" cy="1058863"/>
          </a:xfrm>
        </p:spPr>
        <p:txBody>
          <a:bodyPr/>
          <a:lstStyle>
            <a:lvl1pPr>
              <a:defRPr sz="4100">
                <a:solidFill>
                  <a:schemeClr val="bg2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6366728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FFD33889-FB00-41C2-B21D-5F4F19EC1588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05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7DD78E98-20D9-4709-865D-83E367A16CD3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061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0213" y="1282700"/>
            <a:ext cx="4065587" cy="4795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82700"/>
            <a:ext cx="4067175" cy="4795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1337B2B8-F70B-409D-B41B-93A2CBA8C6DB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0388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6CD67040-2198-4903-AC20-8B8F660D3989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32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34F1B-83F7-4650-999F-7CD4FEFACBD6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779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FFF4F0D2-8828-4BC1-84F0-854FBC8FAC2A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391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BBD8E11D-64FE-445D-9F06-7DEE358661C5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36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EC4A2FFD-AAC7-44CD-AD84-376E206AD2B2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074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1900639D-4044-4D6F-8E64-A273F46A3CD2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216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1435D5C3-5069-4B7F-A7AB-8E2E4000F5EC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88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43688" y="200025"/>
            <a:ext cx="2071687" cy="587851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27038" y="200025"/>
            <a:ext cx="6064250" cy="5878513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08B7FB59-A3E6-4231-8569-8EF204C8DFF2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313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eitec_PPT_podklad_uv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709" t="-119444" r="16785" b="149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0825" cy="2698750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9" descr="CEITEC_logo_pos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949575"/>
            <a:ext cx="3238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OPVaVpI_loga-eu_pos_H_EN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5492750"/>
            <a:ext cx="36163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09625" y="1127125"/>
            <a:ext cx="7989888" cy="1058863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Thanks…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09625" y="3598863"/>
            <a:ext cx="5010150" cy="1362075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969696"/>
                </a:solidFill>
              </a:defRPr>
            </a:lvl1pPr>
          </a:lstStyle>
          <a:p>
            <a:r>
              <a:rPr lang="cs-CZ"/>
              <a:t>Středoevropský technologický institut</a:t>
            </a:r>
          </a:p>
          <a:p>
            <a:r>
              <a:rPr lang="cs-CZ"/>
              <a:t>c/o Masarykova univerzita</a:t>
            </a:r>
          </a:p>
          <a:p>
            <a:r>
              <a:rPr lang="cs-CZ"/>
              <a:t>Žerotínovo nám. 9</a:t>
            </a:r>
          </a:p>
          <a:p>
            <a:r>
              <a:rPr lang="cs-CZ"/>
              <a:t>601 77 Brno</a:t>
            </a:r>
          </a:p>
          <a:p>
            <a:r>
              <a:rPr lang="cs-CZ"/>
              <a:t>Česká republika</a:t>
            </a:r>
          </a:p>
        </p:txBody>
      </p:sp>
    </p:spTree>
    <p:extLst>
      <p:ext uri="{BB962C8B-B14F-4D97-AF65-F5344CB8AC3E}">
        <p14:creationId xmlns:p14="http://schemas.microsoft.com/office/powerpoint/2010/main" val="15359127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533FE97C-E85D-449A-888F-0787D08D15B7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6946562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40AADE37-4415-4747-AC85-E15D817A1390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22610298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62413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19250"/>
            <a:ext cx="4062412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30C42384-92C3-431F-ACB0-7939B1A68CB6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176884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3AA2E-5FEF-4170-BFE5-A5F02408E722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88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64369ACA-0853-4A32-BA69-75E46FDCF15B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8544121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37E0462A-5423-477A-A39C-01FF2CB88273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29433457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589BA923-806D-4B7F-A65A-C06A6E6E66CF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431605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1A690EBD-FB48-4E36-885E-62C24BEF3B6D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36601292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9D21E827-2A1D-4D9F-AA37-C80A66C8A7A8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3293395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1E4D4C43-7953-42DD-BAAC-37F8EBD9DF37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28775523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40513" y="404813"/>
            <a:ext cx="2068512" cy="5722937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31800" y="404813"/>
            <a:ext cx="6056313" cy="5722937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7CF1B887-CF9C-4703-A592-0C339213E950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182373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FEC83-6D8D-4E5E-AC85-3772418E1A2F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10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84F3C-B2A6-43DC-9902-130B5E0482BE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852D7-2C0A-4115-90E6-F8ABD1B420CF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01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4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6502400"/>
            <a:ext cx="582613" cy="269875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7963" y="6411913"/>
            <a:ext cx="6683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3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4BECB07-AC28-4ED6-9DF9-03D49E54666D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200025"/>
            <a:ext cx="82740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0213" y="1282700"/>
            <a:ext cx="8285162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pic>
        <p:nvPicPr>
          <p:cNvPr id="2" name="Picture 25" descr="CEITEC_logo_pos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6491288"/>
            <a:ext cx="14541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349" r:id="rId1"/>
    <p:sldLayoutId id="2147487310" r:id="rId2"/>
    <p:sldLayoutId id="2147487311" r:id="rId3"/>
    <p:sldLayoutId id="2147487312" r:id="rId4"/>
    <p:sldLayoutId id="2147487313" r:id="rId5"/>
    <p:sldLayoutId id="2147487314" r:id="rId6"/>
    <p:sldLayoutId id="2147487315" r:id="rId7"/>
    <p:sldLayoutId id="2147487316" r:id="rId8"/>
    <p:sldLayoutId id="2147487317" r:id="rId9"/>
    <p:sldLayoutId id="2147487318" r:id="rId10"/>
    <p:sldLayoutId id="214748731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+mj-lt"/>
          <a:ea typeface="ＭＳ Ｐゴシック" charset="0"/>
          <a:cs typeface="ＭＳ Ｐゴシック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  <a:ea typeface="ＭＳ Ｐゴシック" charset="0"/>
          <a:cs typeface="ＭＳ Ｐゴシック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  <a:ea typeface="ＭＳ Ｐゴシック" charset="0"/>
          <a:cs typeface="ＭＳ Ｐゴシック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  <a:ea typeface="ＭＳ Ｐゴシック" charset="0"/>
          <a:cs typeface="ＭＳ Ｐゴシック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  <a:ea typeface="ＭＳ Ｐゴシック" charset="0"/>
          <a:cs typeface="ＭＳ Ｐゴシック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800">
          <a:solidFill>
            <a:srgbClr val="292929"/>
          </a:solidFill>
          <a:latin typeface="+mn-lt"/>
          <a:ea typeface="ＭＳ Ｐゴシック" charset="0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400">
          <a:solidFill>
            <a:srgbClr val="292929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000">
          <a:solidFill>
            <a:srgbClr val="292929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>
          <a:solidFill>
            <a:srgbClr val="292929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0"/>
          <p:cNvSpPr>
            <a:spLocks noChangeArrowheads="1"/>
          </p:cNvSpPr>
          <p:nvPr userDrawn="1"/>
        </p:nvSpPr>
        <p:spPr bwMode="auto">
          <a:xfrm>
            <a:off x="0" y="6502400"/>
            <a:ext cx="582613" cy="269875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endParaRPr lang="en-US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200025"/>
            <a:ext cx="82740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0213" y="1282700"/>
            <a:ext cx="8285162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pic>
        <p:nvPicPr>
          <p:cNvPr id="2053" name="Picture 25" descr="CEITEC_logo_pos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6491288"/>
            <a:ext cx="14541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-996950" y="6419850"/>
            <a:ext cx="14398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r"/>
            <a:fld id="{47DF9DC8-8B50-41FD-A492-FAC9CACB2C3C}" type="slidenum">
              <a:rPr lang="cs-CZ" sz="1300" b="1">
                <a:solidFill>
                  <a:srgbClr val="FFFFFF"/>
                </a:solidFill>
              </a:rPr>
              <a:pPr algn="r"/>
              <a:t>‹#›</a:t>
            </a:fld>
            <a:endParaRPr lang="cs-CZ" sz="13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0" r:id="rId1"/>
    <p:sldLayoutId id="2147487320" r:id="rId2"/>
    <p:sldLayoutId id="2147487321" r:id="rId3"/>
    <p:sldLayoutId id="2147487322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7AC143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7AC143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7AC143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7AC143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7AC143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800">
          <a:solidFill>
            <a:srgbClr val="80808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400">
          <a:solidFill>
            <a:srgbClr val="808080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000">
          <a:solidFill>
            <a:srgbClr val="808080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>
          <a:solidFill>
            <a:srgbClr val="808080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808080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0"/>
          <p:cNvSpPr>
            <a:spLocks noChangeArrowheads="1"/>
          </p:cNvSpPr>
          <p:nvPr userDrawn="1"/>
        </p:nvSpPr>
        <p:spPr bwMode="auto">
          <a:xfrm>
            <a:off x="0" y="6502400"/>
            <a:ext cx="582613" cy="269875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7963" y="6411913"/>
            <a:ext cx="6683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300" b="1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2288D35-9DC2-44A6-851D-A76A8D9473DE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200025"/>
            <a:ext cx="82740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0213" y="1282700"/>
            <a:ext cx="8285162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pic>
        <p:nvPicPr>
          <p:cNvPr id="3078" name="Picture 25" descr="CEITEC_logo_pos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6491288"/>
            <a:ext cx="14541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351" r:id="rId1"/>
    <p:sldLayoutId id="2147487324" r:id="rId2"/>
    <p:sldLayoutId id="2147487325" r:id="rId3"/>
    <p:sldLayoutId id="2147487326" r:id="rId4"/>
    <p:sldLayoutId id="2147487327" r:id="rId5"/>
    <p:sldLayoutId id="2147487328" r:id="rId6"/>
    <p:sldLayoutId id="2147487329" r:id="rId7"/>
    <p:sldLayoutId id="2147487330" r:id="rId8"/>
    <p:sldLayoutId id="2147487331" r:id="rId9"/>
    <p:sldLayoutId id="2147487332" r:id="rId10"/>
    <p:sldLayoutId id="214748733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800">
          <a:solidFill>
            <a:srgbClr val="292929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400">
          <a:solidFill>
            <a:srgbClr val="292929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000">
          <a:solidFill>
            <a:srgbClr val="292929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>
          <a:solidFill>
            <a:srgbClr val="292929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0"/>
          <p:cNvSpPr>
            <a:spLocks noChangeArrowheads="1"/>
          </p:cNvSpPr>
          <p:nvPr userDrawn="1"/>
        </p:nvSpPr>
        <p:spPr bwMode="auto">
          <a:xfrm>
            <a:off x="0" y="6502400"/>
            <a:ext cx="582613" cy="269875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endParaRPr lang="en-US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200025"/>
            <a:ext cx="82740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0213" y="1282700"/>
            <a:ext cx="8285162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pic>
        <p:nvPicPr>
          <p:cNvPr id="4101" name="Picture 25" descr="CEITEC_logo_pos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6491288"/>
            <a:ext cx="14541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-996950" y="6419850"/>
            <a:ext cx="14398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r"/>
            <a:fld id="{11D427DF-C653-4E78-9E72-E150E7975E28}" type="slidenum">
              <a:rPr lang="cs-CZ" sz="1300" b="1">
                <a:solidFill>
                  <a:srgbClr val="FFFFFF"/>
                </a:solidFill>
              </a:rPr>
              <a:pPr algn="r"/>
              <a:t>‹#›</a:t>
            </a:fld>
            <a:endParaRPr lang="cs-CZ" sz="13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2" r:id="rId1"/>
    <p:sldLayoutId id="2147487334" r:id="rId2"/>
    <p:sldLayoutId id="2147487335" r:id="rId3"/>
    <p:sldLayoutId id="2147487336" r:id="rId4"/>
    <p:sldLayoutId id="2147487337" r:id="rId5"/>
    <p:sldLayoutId id="2147487338" r:id="rId6"/>
    <p:sldLayoutId id="2147487353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7AC14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7AC143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7AC143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7AC143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7AC143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800">
          <a:solidFill>
            <a:srgbClr val="80808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400">
          <a:solidFill>
            <a:srgbClr val="80808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000">
          <a:solidFill>
            <a:srgbClr val="80808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>
          <a:solidFill>
            <a:srgbClr val="80808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80808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0"/>
          <p:cNvSpPr>
            <a:spLocks noChangeArrowheads="1"/>
          </p:cNvSpPr>
          <p:nvPr userDrawn="1"/>
        </p:nvSpPr>
        <p:spPr bwMode="auto">
          <a:xfrm>
            <a:off x="0" y="6502400"/>
            <a:ext cx="582613" cy="269875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7963" y="6411913"/>
            <a:ext cx="6683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300" b="1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5D1410D-AC3B-46B9-AC01-06554673D567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200025"/>
            <a:ext cx="82740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0213" y="1282700"/>
            <a:ext cx="8285162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pic>
        <p:nvPicPr>
          <p:cNvPr id="5126" name="Picture 25" descr="CEITEC_logo_pos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6491288"/>
            <a:ext cx="14541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354" r:id="rId1"/>
    <p:sldLayoutId id="2147487339" r:id="rId2"/>
    <p:sldLayoutId id="2147487340" r:id="rId3"/>
    <p:sldLayoutId id="2147487341" r:id="rId4"/>
    <p:sldLayoutId id="2147487342" r:id="rId5"/>
    <p:sldLayoutId id="2147487343" r:id="rId6"/>
    <p:sldLayoutId id="2147487344" r:id="rId7"/>
    <p:sldLayoutId id="2147487345" r:id="rId8"/>
    <p:sldLayoutId id="2147487346" r:id="rId9"/>
    <p:sldLayoutId id="2147487347" r:id="rId10"/>
    <p:sldLayoutId id="2147487348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800">
          <a:solidFill>
            <a:srgbClr val="29292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400">
          <a:solidFill>
            <a:srgbClr val="29292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000">
          <a:solidFill>
            <a:srgbClr val="29292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>
          <a:solidFill>
            <a:srgbClr val="29292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0"/>
          <p:cNvSpPr>
            <a:spLocks noChangeArrowheads="1"/>
          </p:cNvSpPr>
          <p:nvPr userDrawn="1"/>
        </p:nvSpPr>
        <p:spPr bwMode="auto">
          <a:xfrm>
            <a:off x="0" y="6502400"/>
            <a:ext cx="582613" cy="269875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7963" y="6411913"/>
            <a:ext cx="6683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300" b="1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704A67F-5A3B-4C91-87AC-02277EEBFA8C}" type="slidenum">
              <a:rPr lang="cs-CZ"/>
              <a:pPr>
                <a:defRPr/>
              </a:pPr>
              <a:t>‹#›</a:t>
            </a:fld>
            <a:endParaRPr lang="cs-CZ">
              <a:solidFill>
                <a:srgbClr val="E1F0D2"/>
              </a:solidFill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200025"/>
            <a:ext cx="82740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0213" y="1282700"/>
            <a:ext cx="8285162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pic>
        <p:nvPicPr>
          <p:cNvPr id="6150" name="Picture 25" descr="CEITEC_logo_pos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6491288"/>
            <a:ext cx="14541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355" r:id="rId1"/>
    <p:sldLayoutId id="2147487356" r:id="rId2"/>
    <p:sldLayoutId id="2147487357" r:id="rId3"/>
    <p:sldLayoutId id="2147487358" r:id="rId4"/>
    <p:sldLayoutId id="2147487359" r:id="rId5"/>
    <p:sldLayoutId id="2147487360" r:id="rId6"/>
    <p:sldLayoutId id="2147487361" r:id="rId7"/>
    <p:sldLayoutId id="2147487362" r:id="rId8"/>
    <p:sldLayoutId id="2147487363" r:id="rId9"/>
    <p:sldLayoutId id="2147487364" r:id="rId10"/>
    <p:sldLayoutId id="2147487365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800">
          <a:solidFill>
            <a:srgbClr val="29292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400">
          <a:solidFill>
            <a:srgbClr val="29292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000">
          <a:solidFill>
            <a:srgbClr val="29292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>
          <a:solidFill>
            <a:srgbClr val="29292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0825" cy="1439863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04813"/>
            <a:ext cx="57578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619250"/>
            <a:ext cx="82772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69163" y="6332538"/>
            <a:ext cx="14398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64B923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F96E6F7-CAED-4D26-B09A-B13E122B6B54}" type="slidenum">
              <a:rPr lang="cs-CZ"/>
              <a:pPr>
                <a:defRPr/>
              </a:pPr>
              <a:t>‹#›</a:t>
            </a:fld>
            <a:r>
              <a:rPr lang="cs-CZ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6332538"/>
            <a:ext cx="57578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600">
                <a:solidFill>
                  <a:srgbClr val="969696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  <p:pic>
        <p:nvPicPr>
          <p:cNvPr id="7175" name="Picture 9" descr="CEITEC_logo_neg_RGB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720725"/>
            <a:ext cx="305911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366" r:id="rId1"/>
    <p:sldLayoutId id="2147487367" r:id="rId2"/>
    <p:sldLayoutId id="2147487368" r:id="rId3"/>
    <p:sldLayoutId id="2147487369" r:id="rId4"/>
    <p:sldLayoutId id="2147487370" r:id="rId5"/>
    <p:sldLayoutId id="2147487371" r:id="rId6"/>
    <p:sldLayoutId id="2147487372" r:id="rId7"/>
    <p:sldLayoutId id="2147487373" r:id="rId8"/>
    <p:sldLayoutId id="2147487374" r:id="rId9"/>
    <p:sldLayoutId id="2147487375" r:id="rId10"/>
    <p:sldLayoutId id="2147487376" r:id="rId1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rgbClr val="55555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555555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555555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>
          <a:solidFill>
            <a:srgbClr val="555555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555555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555555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555555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555555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555555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16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0" Type="http://schemas.openxmlformats.org/officeDocument/2006/relationships/image" Target="../media/image16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09625" y="3305883"/>
            <a:ext cx="7781925" cy="1058863"/>
          </a:xfrm>
        </p:spPr>
        <p:txBody>
          <a:bodyPr/>
          <a:lstStyle/>
          <a:p>
            <a:pPr algn="ctr" eaLnBrk="1" hangingPunct="1"/>
            <a:r>
              <a:rPr lang="en-US" sz="3600" b="1" dirty="0" smtClean="0">
                <a:ea typeface="ＭＳ Ｐゴシック" pitchFamily="34" charset="-128"/>
              </a:rPr>
              <a:t>Core Facility </a:t>
            </a:r>
            <a:r>
              <a:rPr lang="en-US" sz="3600" b="1" dirty="0" smtClean="0">
                <a:ea typeface="ＭＳ Ｐゴシック" pitchFamily="34" charset="-128"/>
              </a:rPr>
              <a:t>at CEITEC BUT</a:t>
            </a:r>
            <a:endParaRPr lang="en-US" sz="3600" b="1" dirty="0" smtClean="0"/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730250" y="4316413"/>
            <a:ext cx="1725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000" b="1" dirty="0" smtClean="0">
                <a:solidFill>
                  <a:srgbClr val="69BE28"/>
                </a:solidFill>
                <a:ea typeface="+mn-ea"/>
              </a:rPr>
              <a:t>David </a:t>
            </a:r>
            <a:r>
              <a:rPr lang="cs-CZ" sz="2000" b="1" dirty="0" smtClean="0">
                <a:solidFill>
                  <a:srgbClr val="69BE28"/>
                </a:solidFill>
                <a:ea typeface="+mn-ea"/>
              </a:rPr>
              <a:t>Škoda</a:t>
            </a:r>
          </a:p>
        </p:txBody>
      </p:sp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727075" y="4656138"/>
            <a:ext cx="14013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solidFill>
                  <a:srgbClr val="808080"/>
                </a:solidFill>
                <a:ea typeface="+mn-ea"/>
              </a:rPr>
              <a:t>CEITEC BUT</a:t>
            </a:r>
            <a:endParaRPr lang="cs-CZ" sz="1600" dirty="0" smtClean="0">
              <a:solidFill>
                <a:srgbClr val="808080"/>
              </a:solidFill>
              <a:ea typeface="+mn-ea"/>
            </a:endParaRPr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762000" y="5287963"/>
            <a:ext cx="22878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b="1" dirty="0" smtClean="0">
                <a:solidFill>
                  <a:srgbClr val="808080"/>
                </a:solidFill>
                <a:ea typeface="+mn-ea"/>
              </a:rPr>
              <a:t>Brno, 10 June 2013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9" y="823614"/>
            <a:ext cx="7108156" cy="5329535"/>
          </a:xfrm>
        </p:spPr>
      </p:pic>
      <p:sp>
        <p:nvSpPr>
          <p:cNvPr id="3" name="Obdélník 2"/>
          <p:cNvSpPr/>
          <p:nvPr/>
        </p:nvSpPr>
        <p:spPr>
          <a:xfrm>
            <a:off x="400133" y="154542"/>
            <a:ext cx="7255897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spc="100" dirty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CORE </a:t>
            </a:r>
            <a:r>
              <a:rPr lang="en-US" sz="3600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FACILITIES </a:t>
            </a:r>
            <a:r>
              <a:rPr lang="en-US" sz="3600" b="1" spc="100" dirty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- construction site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788979" y="6250542"/>
            <a:ext cx="1840568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800" spc="100" dirty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April 2012</a:t>
            </a:r>
          </a:p>
        </p:txBody>
      </p:sp>
      <p:sp>
        <p:nvSpPr>
          <p:cNvPr id="11" name="Ovál 10"/>
          <p:cNvSpPr/>
          <p:nvPr/>
        </p:nvSpPr>
        <p:spPr bwMode="auto">
          <a:xfrm>
            <a:off x="2949921" y="3048000"/>
            <a:ext cx="1028700" cy="66675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 w="57150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137484" y="3119765"/>
            <a:ext cx="717312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800" b="1" spc="100" dirty="0" smtClean="0">
                <a:ln w="18000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CFs</a:t>
            </a:r>
            <a:endParaRPr lang="en-US" sz="2800" dirty="0">
              <a:ln w="18000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2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9" y="823615"/>
            <a:ext cx="1711481" cy="1283230"/>
          </a:xfrm>
        </p:spPr>
      </p:pic>
      <p:sp>
        <p:nvSpPr>
          <p:cNvPr id="3" name="Obdélník 2"/>
          <p:cNvSpPr/>
          <p:nvPr/>
        </p:nvSpPr>
        <p:spPr>
          <a:xfrm>
            <a:off x="400133" y="154542"/>
            <a:ext cx="7493142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spc="100" dirty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CORE </a:t>
            </a:r>
            <a:r>
              <a:rPr lang="en-US" sz="3600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FACILITIES </a:t>
            </a:r>
            <a:r>
              <a:rPr lang="en-US" sz="3600" b="1" spc="100" dirty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- construction site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788979" y="6250542"/>
            <a:ext cx="4001416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800" spc="100" dirty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April 2012 -&gt; April 2013</a:t>
            </a:r>
          </a:p>
        </p:txBody>
      </p:sp>
      <p:sp>
        <p:nvSpPr>
          <p:cNvPr id="11" name="Ovál 10"/>
          <p:cNvSpPr/>
          <p:nvPr/>
        </p:nvSpPr>
        <p:spPr bwMode="auto">
          <a:xfrm>
            <a:off x="2949921" y="3048000"/>
            <a:ext cx="1028700" cy="66675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 w="57150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137484" y="3119765"/>
            <a:ext cx="717312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800" b="1" spc="100" dirty="0" smtClean="0">
                <a:ln w="18000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CFs</a:t>
            </a:r>
            <a:endParaRPr lang="en-US" sz="2800" dirty="0">
              <a:ln w="18000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79" y="1006192"/>
            <a:ext cx="7448551" cy="496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9" y="823615"/>
            <a:ext cx="1711481" cy="1283230"/>
          </a:xfrm>
        </p:spPr>
      </p:pic>
      <p:sp>
        <p:nvSpPr>
          <p:cNvPr id="3" name="Obdélník 2"/>
          <p:cNvSpPr/>
          <p:nvPr/>
        </p:nvSpPr>
        <p:spPr>
          <a:xfrm>
            <a:off x="400133" y="154542"/>
            <a:ext cx="7255897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CORE </a:t>
            </a:r>
            <a:r>
              <a:rPr lang="en-US" sz="3600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FACILITIES </a:t>
            </a:r>
            <a:r>
              <a:rPr lang="en-US" sz="3600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- construction site</a:t>
            </a:r>
            <a:endParaRPr lang="en-US" sz="36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88979" y="6250542"/>
            <a:ext cx="6496458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800" spc="100" dirty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April 2012 -&gt; April 2013 -&gt; August 2014</a:t>
            </a:r>
          </a:p>
        </p:txBody>
      </p:sp>
      <p:sp>
        <p:nvSpPr>
          <p:cNvPr id="11" name="Ovál 10"/>
          <p:cNvSpPr/>
          <p:nvPr/>
        </p:nvSpPr>
        <p:spPr bwMode="auto">
          <a:xfrm>
            <a:off x="2949921" y="3048000"/>
            <a:ext cx="1028700" cy="66675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 w="57150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137484" y="3119765"/>
            <a:ext cx="717312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800" b="1" spc="100" dirty="0" smtClean="0">
                <a:ln w="18000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CFs</a:t>
            </a:r>
            <a:endParaRPr lang="en-US" sz="2800" dirty="0">
              <a:ln w="18000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79" y="1006192"/>
            <a:ext cx="1904495" cy="12702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3" y="1499313"/>
            <a:ext cx="7736006" cy="4640424"/>
          </a:xfrm>
          <a:prstGeom prst="rect">
            <a:avLst/>
          </a:prstGeom>
        </p:spPr>
      </p:pic>
      <p:sp>
        <p:nvSpPr>
          <p:cNvPr id="13" name="Ovál 12"/>
          <p:cNvSpPr/>
          <p:nvPr/>
        </p:nvSpPr>
        <p:spPr bwMode="auto">
          <a:xfrm>
            <a:off x="5012392" y="1609724"/>
            <a:ext cx="3407708" cy="1438275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 w="57150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5155484" y="3047999"/>
            <a:ext cx="717312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800" b="1" spc="100" dirty="0" smtClean="0">
                <a:ln w="18000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CFs</a:t>
            </a:r>
            <a:endParaRPr lang="en-US" sz="2800" dirty="0">
              <a:ln w="18000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5" name="Ovál 14"/>
          <p:cNvSpPr/>
          <p:nvPr/>
        </p:nvSpPr>
        <p:spPr bwMode="auto">
          <a:xfrm>
            <a:off x="2517422" y="2486904"/>
            <a:ext cx="2404534" cy="1438275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 w="57150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42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9" y="823615"/>
            <a:ext cx="1711481" cy="1283230"/>
          </a:xfrm>
        </p:spPr>
      </p:pic>
      <p:sp>
        <p:nvSpPr>
          <p:cNvPr id="3" name="Obdélník 2"/>
          <p:cNvSpPr/>
          <p:nvPr/>
        </p:nvSpPr>
        <p:spPr>
          <a:xfrm>
            <a:off x="400133" y="154542"/>
            <a:ext cx="7255897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CORE </a:t>
            </a:r>
            <a:r>
              <a:rPr lang="en-US" sz="3600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FACILITIES </a:t>
            </a:r>
            <a:r>
              <a:rPr lang="en-US" sz="3600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- construction site</a:t>
            </a:r>
            <a:endParaRPr lang="en-US" sz="36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88979" y="6250542"/>
            <a:ext cx="6496458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800" spc="100" dirty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April 2012 -&gt; April 2013 -&gt; August 2014</a:t>
            </a:r>
          </a:p>
        </p:txBody>
      </p:sp>
      <p:sp>
        <p:nvSpPr>
          <p:cNvPr id="11" name="Ovál 10"/>
          <p:cNvSpPr/>
          <p:nvPr/>
        </p:nvSpPr>
        <p:spPr bwMode="auto">
          <a:xfrm>
            <a:off x="2949921" y="3048000"/>
            <a:ext cx="1028700" cy="66675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 w="57150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137484" y="3119765"/>
            <a:ext cx="717312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800" b="1" spc="100" dirty="0" smtClean="0">
                <a:ln w="18000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CFs</a:t>
            </a:r>
            <a:endParaRPr lang="en-US" sz="2800" dirty="0">
              <a:ln w="18000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79" y="1006192"/>
            <a:ext cx="1904495" cy="12702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93" y="1499313"/>
            <a:ext cx="7736006" cy="4640424"/>
          </a:xfrm>
          <a:prstGeom prst="rect">
            <a:avLst/>
          </a:prstGeom>
        </p:spPr>
      </p:pic>
      <p:sp>
        <p:nvSpPr>
          <p:cNvPr id="13" name="Ovál 12"/>
          <p:cNvSpPr/>
          <p:nvPr/>
        </p:nvSpPr>
        <p:spPr bwMode="auto">
          <a:xfrm>
            <a:off x="5012392" y="1609724"/>
            <a:ext cx="3407708" cy="1438275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 w="57150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5155484" y="3047999"/>
            <a:ext cx="717312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800" b="1" spc="100" dirty="0" smtClean="0">
                <a:ln w="18000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CFs</a:t>
            </a:r>
            <a:endParaRPr lang="en-US" sz="2800" dirty="0">
              <a:ln w="18000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5" name="Ovál 14"/>
          <p:cNvSpPr/>
          <p:nvPr/>
        </p:nvSpPr>
        <p:spPr bwMode="auto">
          <a:xfrm>
            <a:off x="2517422" y="2486904"/>
            <a:ext cx="2404534" cy="1438275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 w="57150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1496484" y="1647825"/>
            <a:ext cx="6991350" cy="4343400"/>
          </a:xfrm>
          <a:prstGeom prst="rect">
            <a:avLst/>
          </a:prstGeom>
          <a:solidFill>
            <a:srgbClr val="7AC14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1"/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  <a:p>
            <a:pPr lvl="1"/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current situation: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CFs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under construction –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no clean labs of sufficient areas</a:t>
            </a:r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RP1, RP2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- wide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spectrum of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interests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continuous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scientific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work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collaborations</a:t>
            </a:r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  <a:p>
            <a:pPr lvl="1"/>
            <a:endParaRPr lang="en-US" sz="2000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1"/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</a:rPr>
              <a:t>problem solution:</a:t>
            </a:r>
            <a:endParaRPr lang="en-US" sz="2000" b="1" dirty="0">
              <a:solidFill>
                <a:schemeClr val="bg1"/>
              </a:solidFill>
              <a:latin typeface="Calibri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purchasing a part of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CF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instruments + temporal installation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 (BUT, MU)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sharing the instrument in established RG (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RP1, RP2)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laboratories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cooperation with other institutions (universities, AS, CF)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0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4"/>
          <p:cNvSpPr txBox="1">
            <a:spLocks/>
          </p:cNvSpPr>
          <p:nvPr/>
        </p:nvSpPr>
        <p:spPr bwMode="auto">
          <a:xfrm>
            <a:off x="393172" y="256469"/>
            <a:ext cx="6605976" cy="44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9BE2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9BE28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9BE28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9BE28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9BE28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9BE28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9BE28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9BE28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9BE28"/>
                </a:solidFill>
                <a:latin typeface="Arial" charset="0"/>
              </a:defRPr>
            </a:lvl9pPr>
          </a:lstStyle>
          <a:p>
            <a:r>
              <a:rPr lang="en-US" b="1" kern="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Key equipment of CFs at CEITEC BUT</a:t>
            </a:r>
            <a:endParaRPr lang="en-US" b="1" kern="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" y="1050430"/>
            <a:ext cx="9385457" cy="506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1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200026"/>
            <a:ext cx="8274050" cy="419100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FIB/SEM – </a:t>
            </a:r>
            <a:r>
              <a:rPr lang="en-US" b="1" kern="1200" spc="100" dirty="0" err="1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Tescan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Lyra3 XMH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45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200026"/>
            <a:ext cx="8274050" cy="419100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FIB/SEM – </a:t>
            </a:r>
            <a:r>
              <a:rPr lang="en-US" b="1" kern="1200" spc="100" dirty="0" err="1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Tescan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Lyra3 XMH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obsah 4"/>
          <p:cNvSpPr txBox="1">
            <a:spLocks/>
          </p:cNvSpPr>
          <p:nvPr/>
        </p:nvSpPr>
        <p:spPr>
          <a:xfrm>
            <a:off x="4781550" y="962025"/>
            <a:ext cx="4067175" cy="5202238"/>
          </a:xfrm>
          <a:prstGeom prst="rect">
            <a:avLst/>
          </a:prstGeom>
          <a:solidFill>
            <a:srgbClr val="F2F2F2"/>
          </a:solidFill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2800">
                <a:solidFill>
                  <a:srgbClr val="80808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2400">
                <a:solidFill>
                  <a:srgbClr val="808080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2000">
                <a:solidFill>
                  <a:srgbClr val="808080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>
                <a:solidFill>
                  <a:srgbClr val="808080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808080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9pPr>
          </a:lstStyle>
          <a:p>
            <a:r>
              <a:rPr lang="en-US" sz="2600" kern="0" dirty="0" smtClean="0"/>
              <a:t>FEG </a:t>
            </a:r>
            <a:r>
              <a:rPr lang="cs-CZ" sz="2600" kern="0" dirty="0" smtClean="0"/>
              <a:t>SEM</a:t>
            </a:r>
            <a:endParaRPr lang="en-US" sz="2600" kern="0" dirty="0" smtClean="0"/>
          </a:p>
          <a:p>
            <a:pPr lvl="1"/>
            <a:r>
              <a:rPr lang="cs-CZ" sz="2000" kern="0" dirty="0" smtClean="0"/>
              <a:t>U = 200 V – 30 </a:t>
            </a:r>
            <a:r>
              <a:rPr lang="cs-CZ" sz="2000" kern="0" dirty="0" err="1" smtClean="0"/>
              <a:t>kV</a:t>
            </a:r>
            <a:endParaRPr lang="cs-CZ" sz="2000" kern="0" dirty="0" smtClean="0"/>
          </a:p>
          <a:p>
            <a:pPr lvl="1"/>
            <a:r>
              <a:rPr lang="cs-CZ" sz="2000" kern="0" dirty="0" smtClean="0"/>
              <a:t>I = 2 </a:t>
            </a:r>
            <a:r>
              <a:rPr lang="cs-CZ" sz="2000" kern="0" dirty="0" err="1" smtClean="0"/>
              <a:t>pA</a:t>
            </a:r>
            <a:r>
              <a:rPr lang="cs-CZ" sz="2000" kern="0" dirty="0" smtClean="0"/>
              <a:t> – 200 </a:t>
            </a:r>
            <a:r>
              <a:rPr lang="cs-CZ" sz="2000" kern="0" dirty="0" err="1" smtClean="0"/>
              <a:t>nA</a:t>
            </a:r>
            <a:endParaRPr lang="cs-CZ" sz="2000" kern="0" dirty="0" smtClean="0"/>
          </a:p>
          <a:p>
            <a:pPr lvl="1"/>
            <a:r>
              <a:rPr lang="en-US" sz="2000" kern="0" dirty="0" smtClean="0"/>
              <a:t>resolution</a:t>
            </a:r>
            <a:r>
              <a:rPr lang="cs-CZ" sz="2000" kern="0" dirty="0" smtClean="0"/>
              <a:t> &lt; </a:t>
            </a:r>
            <a:r>
              <a:rPr lang="en-US" sz="2000" kern="0" dirty="0" smtClean="0"/>
              <a:t>1,2 </a:t>
            </a:r>
            <a:r>
              <a:rPr lang="cs-CZ" sz="2000" kern="0" dirty="0" err="1" smtClean="0"/>
              <a:t>nm</a:t>
            </a:r>
            <a:r>
              <a:rPr lang="cs-CZ" sz="2000" kern="0" dirty="0" smtClean="0"/>
              <a:t> </a:t>
            </a:r>
            <a:r>
              <a:rPr lang="en-US" sz="2000" kern="0" dirty="0" smtClean="0"/>
              <a:t>with</a:t>
            </a:r>
            <a:r>
              <a:rPr lang="cs-CZ" sz="2000" kern="0" dirty="0" smtClean="0"/>
              <a:t> 30 </a:t>
            </a:r>
            <a:r>
              <a:rPr lang="cs-CZ" sz="2000" kern="0" dirty="0" err="1" smtClean="0"/>
              <a:t>kV</a:t>
            </a:r>
            <a:endParaRPr lang="en-US" sz="2000" kern="0" dirty="0" smtClean="0"/>
          </a:p>
          <a:p>
            <a:pPr lvl="1"/>
            <a:r>
              <a:rPr lang="en-US" sz="2000" kern="0" dirty="0" smtClean="0"/>
              <a:t>detectors</a:t>
            </a:r>
          </a:p>
          <a:p>
            <a:pPr lvl="2"/>
            <a:r>
              <a:rPr lang="cs-CZ" sz="1700" kern="0" dirty="0" smtClean="0">
                <a:cs typeface="ＭＳ Ｐゴシック" charset="0"/>
              </a:rPr>
              <a:t>SE, BSE, TE</a:t>
            </a:r>
            <a:endParaRPr lang="en-US" sz="1700" kern="0" dirty="0" smtClean="0">
              <a:cs typeface="ＭＳ Ｐゴシック" charset="0"/>
            </a:endParaRPr>
          </a:p>
          <a:p>
            <a:pPr lvl="2"/>
            <a:r>
              <a:rPr lang="cs-CZ" sz="1700" kern="0" dirty="0" smtClean="0">
                <a:cs typeface="ＭＳ Ｐゴシック" charset="0"/>
              </a:rPr>
              <a:t>In-</a:t>
            </a:r>
            <a:r>
              <a:rPr lang="cs-CZ" sz="1700" kern="0" dirty="0" err="1" smtClean="0">
                <a:cs typeface="ＭＳ Ｐゴシック" charset="0"/>
              </a:rPr>
              <a:t>beam</a:t>
            </a:r>
            <a:r>
              <a:rPr lang="cs-CZ" sz="1700" kern="0" dirty="0" smtClean="0">
                <a:cs typeface="ＭＳ Ｐゴシック" charset="0"/>
              </a:rPr>
              <a:t>  SE a BSE</a:t>
            </a:r>
            <a:endParaRPr lang="en-US" sz="1700" kern="0" dirty="0" smtClean="0">
              <a:cs typeface="ＭＳ Ｐゴシック" charset="0"/>
            </a:endParaRPr>
          </a:p>
          <a:p>
            <a:pPr lvl="2"/>
            <a:r>
              <a:rPr lang="cs-CZ" sz="1700" kern="0" dirty="0" smtClean="0"/>
              <a:t>EBIC</a:t>
            </a:r>
          </a:p>
          <a:p>
            <a:endParaRPr lang="en-US" sz="2400" kern="0" dirty="0" smtClean="0"/>
          </a:p>
          <a:p>
            <a:r>
              <a:rPr lang="cs-CZ" sz="2600" kern="0" dirty="0" smtClean="0"/>
              <a:t>F</a:t>
            </a:r>
            <a:r>
              <a:rPr lang="en-US" sz="2600" kern="0" dirty="0" err="1" smtClean="0"/>
              <a:t>ocused</a:t>
            </a:r>
            <a:r>
              <a:rPr lang="en-US" sz="2600" kern="0" dirty="0" smtClean="0"/>
              <a:t> </a:t>
            </a:r>
            <a:r>
              <a:rPr lang="cs-CZ" sz="2600" kern="0" dirty="0" smtClean="0"/>
              <a:t>I</a:t>
            </a:r>
            <a:r>
              <a:rPr lang="en-US" sz="2600" kern="0" dirty="0" smtClean="0"/>
              <a:t>on </a:t>
            </a:r>
            <a:r>
              <a:rPr lang="cs-CZ" sz="2600" kern="0" dirty="0" smtClean="0"/>
              <a:t>B</a:t>
            </a:r>
            <a:r>
              <a:rPr lang="en-US" sz="2600" kern="0" dirty="0" err="1" smtClean="0"/>
              <a:t>eam</a:t>
            </a:r>
            <a:r>
              <a:rPr lang="en-US" sz="2600" kern="0" dirty="0" smtClean="0"/>
              <a:t> - </a:t>
            </a:r>
            <a:r>
              <a:rPr lang="cs-CZ" sz="2600" kern="0" dirty="0" err="1" smtClean="0"/>
              <a:t>Ga</a:t>
            </a:r>
            <a:r>
              <a:rPr lang="cs-CZ" sz="2600" kern="0" dirty="0" smtClean="0"/>
              <a:t> </a:t>
            </a:r>
            <a:r>
              <a:rPr lang="cs-CZ" sz="2600" kern="0" dirty="0" err="1" smtClean="0"/>
              <a:t>Liquid</a:t>
            </a:r>
            <a:r>
              <a:rPr lang="cs-CZ" sz="2600" kern="0" dirty="0" smtClean="0"/>
              <a:t> Metal Ion Source</a:t>
            </a:r>
            <a:endParaRPr lang="en-US" sz="2600" kern="0" dirty="0" smtClean="0"/>
          </a:p>
          <a:p>
            <a:pPr lvl="1"/>
            <a:r>
              <a:rPr lang="en-US" sz="2000" kern="0" dirty="0" smtClean="0"/>
              <a:t>U =</a:t>
            </a:r>
            <a:r>
              <a:rPr lang="cs-CZ" sz="2000" kern="0" dirty="0" smtClean="0"/>
              <a:t> 0,5 </a:t>
            </a:r>
            <a:r>
              <a:rPr lang="cs-CZ" sz="2000" kern="0" dirty="0" err="1" smtClean="0"/>
              <a:t>kV</a:t>
            </a:r>
            <a:r>
              <a:rPr lang="cs-CZ" sz="2000" kern="0" dirty="0" smtClean="0"/>
              <a:t> – 30 </a:t>
            </a:r>
            <a:r>
              <a:rPr lang="cs-CZ" sz="2000" kern="0" dirty="0" err="1" smtClean="0"/>
              <a:t>kV</a:t>
            </a:r>
            <a:endParaRPr lang="cs-CZ" sz="2000" kern="0" dirty="0" smtClean="0"/>
          </a:p>
          <a:p>
            <a:pPr lvl="1"/>
            <a:r>
              <a:rPr lang="en-US" sz="2000" kern="0" dirty="0" smtClean="0"/>
              <a:t>I =</a:t>
            </a:r>
            <a:r>
              <a:rPr lang="cs-CZ" sz="2000" kern="0" dirty="0" smtClean="0"/>
              <a:t> 1 </a:t>
            </a:r>
            <a:r>
              <a:rPr lang="cs-CZ" sz="2000" kern="0" dirty="0" err="1" smtClean="0"/>
              <a:t>pA</a:t>
            </a:r>
            <a:r>
              <a:rPr lang="cs-CZ" sz="2000" kern="0" dirty="0" smtClean="0"/>
              <a:t> – 40 </a:t>
            </a:r>
            <a:r>
              <a:rPr lang="cs-CZ" sz="2000" kern="0" dirty="0" err="1" smtClean="0"/>
              <a:t>nA</a:t>
            </a:r>
            <a:endParaRPr lang="cs-CZ" sz="2000" kern="0" dirty="0" smtClean="0"/>
          </a:p>
          <a:p>
            <a:pPr lvl="1"/>
            <a:r>
              <a:rPr lang="en-US" sz="2000" kern="0" dirty="0" smtClean="0"/>
              <a:t>resolution</a:t>
            </a:r>
            <a:r>
              <a:rPr lang="cs-CZ" sz="2000" kern="0" dirty="0" smtClean="0"/>
              <a:t> &lt; 5nm </a:t>
            </a:r>
            <a:r>
              <a:rPr lang="en-US" sz="2000" kern="0" dirty="0" smtClean="0"/>
              <a:t>with</a:t>
            </a:r>
            <a:r>
              <a:rPr lang="cs-CZ" sz="2000" kern="0" dirty="0" smtClean="0"/>
              <a:t> 30 </a:t>
            </a:r>
            <a:r>
              <a:rPr lang="cs-CZ" sz="2000" kern="0" dirty="0" err="1" smtClean="0"/>
              <a:t>kV</a:t>
            </a:r>
            <a:endParaRPr lang="en-US" sz="2000" kern="0" dirty="0" smtClean="0"/>
          </a:p>
          <a:p>
            <a:endParaRPr lang="en-US" sz="2600" kern="0" dirty="0" smtClean="0"/>
          </a:p>
          <a:p>
            <a:r>
              <a:rPr lang="en-US" sz="2600" kern="0" dirty="0" smtClean="0"/>
              <a:t>Gas Injection System</a:t>
            </a:r>
          </a:p>
          <a:p>
            <a:pPr lvl="1"/>
            <a:r>
              <a:rPr lang="cs-CZ" sz="2000" kern="0" dirty="0" smtClean="0"/>
              <a:t>5 </a:t>
            </a:r>
            <a:r>
              <a:rPr lang="en-US" sz="2000" kern="0" dirty="0" smtClean="0"/>
              <a:t>precursors </a:t>
            </a:r>
            <a:r>
              <a:rPr lang="en-US" sz="2000" kern="0" dirty="0" smtClean="0"/>
              <a:t>- </a:t>
            </a:r>
            <a:r>
              <a:rPr lang="cs-CZ" sz="2000" kern="0" dirty="0" err="1" smtClean="0"/>
              <a:t>Pt</a:t>
            </a:r>
            <a:r>
              <a:rPr lang="cs-CZ" sz="2000" kern="0" dirty="0" smtClean="0"/>
              <a:t>, W, SiO</a:t>
            </a:r>
            <a:r>
              <a:rPr lang="cs-CZ" sz="2000" kern="0" baseline="-25000" dirty="0" smtClean="0"/>
              <a:t>2</a:t>
            </a:r>
            <a:r>
              <a:rPr lang="cs-CZ" sz="2000" kern="0" dirty="0" smtClean="0"/>
              <a:t>, H</a:t>
            </a:r>
            <a:r>
              <a:rPr lang="cs-CZ" sz="2000" kern="0" baseline="-25000" dirty="0" smtClean="0"/>
              <a:t>2</a:t>
            </a:r>
            <a:r>
              <a:rPr lang="cs-CZ" sz="2000" kern="0" dirty="0" smtClean="0"/>
              <a:t>O, XEF</a:t>
            </a:r>
            <a:r>
              <a:rPr lang="cs-CZ" sz="2000" kern="0" baseline="-25000" dirty="0" smtClean="0"/>
              <a:t>2</a:t>
            </a:r>
          </a:p>
          <a:p>
            <a:endParaRPr lang="en-US" sz="2600" kern="0" dirty="0" smtClean="0"/>
          </a:p>
          <a:p>
            <a:r>
              <a:rPr lang="cs-CZ" sz="2600" kern="0" dirty="0" smtClean="0"/>
              <a:t>4</a:t>
            </a:r>
            <a:r>
              <a:rPr lang="en-US" sz="2600" kern="0" dirty="0" smtClean="0"/>
              <a:t> n</a:t>
            </a:r>
            <a:r>
              <a:rPr lang="cs-CZ" sz="2600" kern="0" dirty="0" err="1" smtClean="0"/>
              <a:t>anomanipul</a:t>
            </a:r>
            <a:r>
              <a:rPr lang="en-US" sz="2600" kern="0" dirty="0" err="1" smtClean="0"/>
              <a:t>ators</a:t>
            </a:r>
            <a:endParaRPr lang="cs-CZ" sz="2600" kern="0" dirty="0" smtClean="0"/>
          </a:p>
          <a:p>
            <a:endParaRPr lang="en-US" sz="2600" kern="0" dirty="0" smtClean="0"/>
          </a:p>
          <a:p>
            <a:r>
              <a:rPr lang="cs-CZ" sz="2600" kern="0" dirty="0" smtClean="0"/>
              <a:t>EDX</a:t>
            </a:r>
            <a:endParaRPr lang="en-US" sz="2600" kern="0" dirty="0"/>
          </a:p>
        </p:txBody>
      </p:sp>
      <p:sp>
        <p:nvSpPr>
          <p:cNvPr id="5" name="Obdélník 4"/>
          <p:cNvSpPr/>
          <p:nvPr/>
        </p:nvSpPr>
        <p:spPr>
          <a:xfrm>
            <a:off x="641878" y="6232526"/>
            <a:ext cx="3404650" cy="523220"/>
          </a:xfrm>
          <a:prstGeom prst="rect">
            <a:avLst/>
          </a:prstGeom>
          <a:solidFill>
            <a:srgbClr val="F2F2F2"/>
          </a:solidFill>
          <a:effectLst/>
        </p:spPr>
        <p:txBody>
          <a:bodyPr wrap="none">
            <a:spAutoFit/>
          </a:bodyPr>
          <a:lstStyle/>
          <a:p>
            <a:r>
              <a:rPr lang="en-US" sz="28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installed at BUT, CLR</a:t>
            </a:r>
            <a:endParaRPr lang="en-US" sz="28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6" name="Zástupný symbol pro číslo snímku 3"/>
          <p:cNvSpPr txBox="1">
            <a:spLocks/>
          </p:cNvSpPr>
          <p:nvPr/>
        </p:nvSpPr>
        <p:spPr>
          <a:xfrm>
            <a:off x="0" y="6493234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9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Zástupný symbol pro číslo snímku 3"/>
          <p:cNvSpPr txBox="1">
            <a:spLocks/>
          </p:cNvSpPr>
          <p:nvPr/>
        </p:nvSpPr>
        <p:spPr>
          <a:xfrm>
            <a:off x="-1" y="6501656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10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8" name="Zástupný symbol pro číslo snímku 3"/>
          <p:cNvSpPr txBox="1">
            <a:spLocks/>
          </p:cNvSpPr>
          <p:nvPr/>
        </p:nvSpPr>
        <p:spPr>
          <a:xfrm>
            <a:off x="-1" y="6481290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7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200026"/>
            <a:ext cx="8274050" cy="419100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FIB/SEM – </a:t>
            </a:r>
            <a:r>
              <a:rPr lang="en-US" b="1" kern="1200" spc="100" dirty="0" err="1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Tescan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Lyra3 XMH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391" y="2418040"/>
            <a:ext cx="2993978" cy="33432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3" y="2223092"/>
            <a:ext cx="2044948" cy="228352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50"/>
          <a:stretch/>
        </p:blipFill>
        <p:spPr>
          <a:xfrm>
            <a:off x="6877214" y="1727477"/>
            <a:ext cx="1367410" cy="138112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466872" y="1738936"/>
            <a:ext cx="3591624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0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selective Si etching (IBD, GIS)</a:t>
            </a:r>
            <a:endParaRPr lang="en-US" sz="20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438775" y="5818682"/>
            <a:ext cx="3305585" cy="646331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8080"/>
                </a:solidFill>
                <a:latin typeface="Calibri" pitchFamily="34" charset="0"/>
              </a:rPr>
              <a:t>Dynamic switching of the spin circulation …</a:t>
            </a:r>
          </a:p>
          <a:p>
            <a:r>
              <a:rPr lang="en-US" sz="1200" dirty="0" smtClean="0">
                <a:solidFill>
                  <a:srgbClr val="808080"/>
                </a:solidFill>
                <a:latin typeface="Calibri" pitchFamily="34" charset="0"/>
              </a:rPr>
              <a:t>V</a:t>
            </a:r>
            <a:r>
              <a:rPr lang="en-US" sz="1200" dirty="0">
                <a:solidFill>
                  <a:srgbClr val="808080"/>
                </a:solidFill>
                <a:latin typeface="Calibri" pitchFamily="34" charset="0"/>
              </a:rPr>
              <a:t>. </a:t>
            </a:r>
            <a:r>
              <a:rPr lang="en-US" sz="1200" dirty="0" err="1">
                <a:solidFill>
                  <a:srgbClr val="808080"/>
                </a:solidFill>
                <a:latin typeface="Calibri" pitchFamily="34" charset="0"/>
              </a:rPr>
              <a:t>Uhlíř</a:t>
            </a:r>
            <a:r>
              <a:rPr lang="en-US" sz="1200" dirty="0">
                <a:solidFill>
                  <a:srgbClr val="808080"/>
                </a:solidFill>
                <a:latin typeface="Calibri" pitchFamily="34" charset="0"/>
              </a:rPr>
              <a:t>, M. </a:t>
            </a:r>
            <a:r>
              <a:rPr lang="en-US" sz="1200" dirty="0" err="1">
                <a:solidFill>
                  <a:srgbClr val="808080"/>
                </a:solidFill>
                <a:latin typeface="Calibri" pitchFamily="34" charset="0"/>
              </a:rPr>
              <a:t>Urbánek</a:t>
            </a:r>
            <a:r>
              <a:rPr lang="en-US" sz="1200" dirty="0">
                <a:solidFill>
                  <a:srgbClr val="808080"/>
                </a:solidFill>
                <a:latin typeface="Calibri" pitchFamily="34" charset="0"/>
              </a:rPr>
              <a:t>, T. </a:t>
            </a:r>
            <a:r>
              <a:rPr lang="en-US" sz="1200" dirty="0" err="1">
                <a:solidFill>
                  <a:srgbClr val="808080"/>
                </a:solidFill>
                <a:latin typeface="Calibri" pitchFamily="34" charset="0"/>
              </a:rPr>
              <a:t>Šikola</a:t>
            </a:r>
            <a:r>
              <a:rPr lang="en-US" sz="1200" dirty="0">
                <a:solidFill>
                  <a:srgbClr val="808080"/>
                </a:solidFill>
                <a:latin typeface="Calibri" pitchFamily="34" charset="0"/>
              </a:rPr>
              <a:t> et al.</a:t>
            </a:r>
          </a:p>
          <a:p>
            <a:r>
              <a:rPr lang="en-US" sz="1200" dirty="0">
                <a:solidFill>
                  <a:srgbClr val="808080"/>
                </a:solidFill>
                <a:latin typeface="Calibri" pitchFamily="34" charset="0"/>
              </a:rPr>
              <a:t>Nature Nanotechnology, Volume: 8 Issue: 5, 2013 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183207" y="1486743"/>
            <a:ext cx="2694007" cy="70788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0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magnetic </a:t>
            </a:r>
            <a:r>
              <a:rPr lang="en-US" sz="2000" spc="100" dirty="0" err="1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nanodisks</a:t>
            </a:r>
            <a:endParaRPr lang="en-US" sz="20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  <a:p>
            <a:r>
              <a:rPr lang="en-US" sz="20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fabrication (EBL, FIB )</a:t>
            </a:r>
            <a:endParaRPr lang="en-US" sz="20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125" y="4224933"/>
            <a:ext cx="2050424" cy="2289640"/>
          </a:xfrm>
          <a:prstGeom prst="rect">
            <a:avLst/>
          </a:prstGeom>
        </p:spPr>
      </p:pic>
      <p:sp>
        <p:nvSpPr>
          <p:cNvPr id="13" name="Zástupný symbol pro číslo snímku 3"/>
          <p:cNvSpPr txBox="1">
            <a:spLocks/>
          </p:cNvSpPr>
          <p:nvPr/>
        </p:nvSpPr>
        <p:spPr>
          <a:xfrm>
            <a:off x="-1" y="6501656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10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4" name="Zástupný symbol pro číslo snímku 3"/>
          <p:cNvSpPr txBox="1">
            <a:spLocks/>
          </p:cNvSpPr>
          <p:nvPr/>
        </p:nvSpPr>
        <p:spPr>
          <a:xfrm>
            <a:off x="-1" y="6481290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09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200025"/>
            <a:ext cx="8274050" cy="476250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SNOM 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- </a:t>
            </a:r>
            <a:r>
              <a:rPr lang="en-US" b="1" kern="1200" spc="100" dirty="0" err="1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Nanonics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</a:t>
            </a:r>
            <a:r>
              <a:rPr lang="en-US" b="1" kern="1200" spc="100" dirty="0" err="1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MultiView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4000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30213" y="1282700"/>
            <a:ext cx="8285162" cy="39274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Zástupný symbol pro číslo snímku 3"/>
          <p:cNvSpPr txBox="1">
            <a:spLocks/>
          </p:cNvSpPr>
          <p:nvPr/>
        </p:nvSpPr>
        <p:spPr>
          <a:xfrm>
            <a:off x="-1" y="6501656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11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5" name="Zástupný symbol pro číslo snímku 3"/>
          <p:cNvSpPr txBox="1">
            <a:spLocks/>
          </p:cNvSpPr>
          <p:nvPr/>
        </p:nvSpPr>
        <p:spPr>
          <a:xfrm>
            <a:off x="-1" y="6481290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3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 l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200025"/>
            <a:ext cx="8274050" cy="476250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SNOM 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- </a:t>
            </a:r>
            <a:r>
              <a:rPr lang="en-US" b="1" kern="1200" spc="100" dirty="0" err="1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Nanonics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</a:t>
            </a:r>
            <a:r>
              <a:rPr lang="en-US" b="1" kern="1200" spc="100" dirty="0" err="1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MultiView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4000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odkaz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beziho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1" y="2155824"/>
            <a:ext cx="3987793" cy="2330449"/>
          </a:xfrm>
          <a:prstGeom prst="rect">
            <a:avLst/>
          </a:prstGeom>
        </p:spPr>
      </p:pic>
      <p:sp>
        <p:nvSpPr>
          <p:cNvPr id="5" name="Zástupný symbol pro obsah 4"/>
          <p:cNvSpPr txBox="1">
            <a:spLocks/>
          </p:cNvSpPr>
          <p:nvPr/>
        </p:nvSpPr>
        <p:spPr>
          <a:xfrm>
            <a:off x="4181475" y="967999"/>
            <a:ext cx="4568825" cy="5338434"/>
          </a:xfrm>
          <a:prstGeom prst="rect">
            <a:avLst/>
          </a:prstGeom>
          <a:solidFill>
            <a:srgbClr val="F2F2F2"/>
          </a:solidFill>
        </p:spPr>
        <p:txBody>
          <a:bodyPr>
            <a:normAutofit fontScale="70000" lnSpcReduction="20000"/>
          </a:bodyPr>
          <a:lstStyle>
            <a:defPPr>
              <a:defRPr lang="cs-CZ"/>
            </a:defPPr>
            <a:lvl1pPr marL="342900" indent="-34290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 sz="2600" kern="0">
                <a:solidFill>
                  <a:srgbClr val="80808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lvl="1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 sz="2000" kern="0">
                <a:solidFill>
                  <a:srgbClr val="808080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lvl="2" indent="-22860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 sz="1700" kern="0">
                <a:solidFill>
                  <a:srgbClr val="808080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>
                <a:solidFill>
                  <a:srgbClr val="808080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808080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9pPr>
          </a:lstStyle>
          <a:p>
            <a:r>
              <a:rPr lang="cs-CZ" dirty="0" err="1"/>
              <a:t>two</a:t>
            </a:r>
            <a:r>
              <a:rPr lang="cs-CZ" dirty="0"/>
              <a:t>-independent </a:t>
            </a:r>
            <a:r>
              <a:rPr lang="cs-CZ" dirty="0" err="1"/>
              <a:t>probe</a:t>
            </a:r>
            <a:r>
              <a:rPr lang="cs-CZ" dirty="0"/>
              <a:t> </a:t>
            </a:r>
            <a:r>
              <a:rPr lang="cs-CZ" dirty="0" err="1"/>
              <a:t>scanning</a:t>
            </a:r>
            <a:r>
              <a:rPr lang="cs-CZ" dirty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,</a:t>
            </a:r>
            <a:r>
              <a:rPr lang="en-US" dirty="0" smtClean="0"/>
              <a:t> s</a:t>
            </a:r>
            <a:r>
              <a:rPr lang="cs-CZ" dirty="0" err="1"/>
              <a:t>ample</a:t>
            </a:r>
            <a:r>
              <a:rPr lang="cs-CZ" dirty="0"/>
              <a:t> </a:t>
            </a:r>
            <a:r>
              <a:rPr lang="cs-CZ" dirty="0" err="1"/>
              <a:t>scanning</a:t>
            </a:r>
            <a:endParaRPr lang="en-US" dirty="0"/>
          </a:p>
          <a:p>
            <a:endParaRPr lang="en-US" dirty="0" smtClean="0"/>
          </a:p>
          <a:p>
            <a:r>
              <a:rPr lang="cs-CZ" dirty="0" smtClean="0"/>
              <a:t>SNOM</a:t>
            </a:r>
            <a:r>
              <a:rPr lang="cs-CZ" dirty="0"/>
              <a:t>, AFM, STM</a:t>
            </a:r>
          </a:p>
          <a:p>
            <a:endParaRPr lang="en-US" dirty="0" smtClean="0"/>
          </a:p>
          <a:p>
            <a:r>
              <a:rPr lang="cs-CZ" dirty="0" err="1" smtClean="0"/>
              <a:t>combined</a:t>
            </a:r>
            <a:r>
              <a:rPr lang="cs-CZ" dirty="0" smtClean="0"/>
              <a:t> </a:t>
            </a:r>
            <a:r>
              <a:rPr lang="cs-CZ" dirty="0"/>
              <a:t>SNOM </a:t>
            </a:r>
            <a:r>
              <a:rPr lang="cs-CZ" dirty="0" err="1"/>
              <a:t>collection</a:t>
            </a:r>
            <a:r>
              <a:rPr lang="cs-CZ" dirty="0"/>
              <a:t>, </a:t>
            </a:r>
            <a:r>
              <a:rPr lang="cs-CZ" dirty="0" err="1" smtClean="0"/>
              <a:t>illumination</a:t>
            </a:r>
            <a:r>
              <a:rPr lang="en-US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/>
              <a:t>reflection</a:t>
            </a:r>
            <a:r>
              <a:rPr lang="cs-CZ" dirty="0"/>
              <a:t> and </a:t>
            </a:r>
            <a:r>
              <a:rPr lang="cs-CZ" dirty="0" err="1"/>
              <a:t>transmission</a:t>
            </a:r>
            <a:r>
              <a:rPr lang="cs-CZ" dirty="0"/>
              <a:t> </a:t>
            </a:r>
            <a:r>
              <a:rPr lang="cs-CZ" dirty="0" err="1"/>
              <a:t>modes</a:t>
            </a:r>
            <a:endParaRPr lang="cs-CZ" dirty="0"/>
          </a:p>
          <a:p>
            <a:endParaRPr lang="en-US" dirty="0" smtClean="0"/>
          </a:p>
          <a:p>
            <a:r>
              <a:rPr lang="cs-CZ" dirty="0" err="1" smtClean="0"/>
              <a:t>probes</a:t>
            </a:r>
            <a:r>
              <a:rPr lang="cs-CZ" dirty="0" smtClean="0"/>
              <a:t> </a:t>
            </a:r>
            <a:r>
              <a:rPr lang="cs-CZ" dirty="0"/>
              <a:t>- sort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bent</a:t>
            </a:r>
            <a:r>
              <a:rPr lang="cs-CZ" dirty="0"/>
              <a:t> </a:t>
            </a:r>
            <a:r>
              <a:rPr lang="cs-CZ" dirty="0" err="1"/>
              <a:t>optical</a:t>
            </a:r>
            <a:r>
              <a:rPr lang="cs-CZ" dirty="0"/>
              <a:t> </a:t>
            </a:r>
            <a:r>
              <a:rPr lang="cs-CZ" dirty="0" err="1" smtClean="0"/>
              <a:t>fibres</a:t>
            </a:r>
            <a:r>
              <a:rPr lang="cs-CZ" dirty="0" smtClean="0"/>
              <a:t> </a:t>
            </a:r>
            <a:endParaRPr lang="cs-CZ" dirty="0"/>
          </a:p>
          <a:p>
            <a:endParaRPr lang="en-US" dirty="0" smtClean="0"/>
          </a:p>
          <a:p>
            <a:r>
              <a:rPr lang="cs-CZ" dirty="0" err="1" smtClean="0"/>
              <a:t>tuning</a:t>
            </a:r>
            <a:r>
              <a:rPr lang="cs-CZ" dirty="0" smtClean="0"/>
              <a:t> </a:t>
            </a:r>
            <a:r>
              <a:rPr lang="cs-CZ" dirty="0" err="1"/>
              <a:t>fork</a:t>
            </a:r>
            <a:r>
              <a:rPr lang="cs-CZ" dirty="0"/>
              <a:t> </a:t>
            </a:r>
            <a:r>
              <a:rPr lang="cs-CZ" dirty="0" err="1"/>
              <a:t>according</a:t>
            </a:r>
            <a:r>
              <a:rPr lang="cs-CZ" dirty="0"/>
              <a:t> to </a:t>
            </a:r>
            <a:r>
              <a:rPr lang="cs-CZ" dirty="0" err="1"/>
              <a:t>applications</a:t>
            </a:r>
            <a:endParaRPr lang="cs-CZ" dirty="0"/>
          </a:p>
          <a:p>
            <a:endParaRPr lang="en-US" dirty="0" smtClean="0"/>
          </a:p>
          <a:p>
            <a:r>
              <a:rPr lang="cs-CZ" dirty="0" err="1" smtClean="0"/>
              <a:t>optical</a:t>
            </a:r>
            <a:r>
              <a:rPr lang="cs-CZ" dirty="0" smtClean="0"/>
              <a:t> </a:t>
            </a:r>
            <a:r>
              <a:rPr lang="cs-CZ" dirty="0"/>
              <a:t>and </a:t>
            </a:r>
            <a:r>
              <a:rPr lang="cs-CZ" dirty="0" err="1"/>
              <a:t>acoustic</a:t>
            </a:r>
            <a:r>
              <a:rPr lang="cs-CZ" dirty="0"/>
              <a:t> </a:t>
            </a:r>
            <a:r>
              <a:rPr lang="cs-CZ" dirty="0" err="1"/>
              <a:t>hoods</a:t>
            </a:r>
            <a:endParaRPr lang="en-US" dirty="0"/>
          </a:p>
          <a:p>
            <a:endParaRPr lang="en-US" dirty="0"/>
          </a:p>
          <a:p>
            <a:r>
              <a:rPr lang="cs-CZ" dirty="0" err="1"/>
              <a:t>Detectors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A</a:t>
            </a:r>
            <a:r>
              <a:rPr lang="en-US" dirty="0"/>
              <a:t>PD</a:t>
            </a:r>
            <a:r>
              <a:rPr lang="cs-CZ" dirty="0"/>
              <a:t> </a:t>
            </a:r>
            <a:r>
              <a:rPr lang="en-US" dirty="0" smtClean="0"/>
              <a:t>(VIS) + </a:t>
            </a:r>
            <a:r>
              <a:rPr lang="cs-CZ" dirty="0" smtClean="0"/>
              <a:t>PMT</a:t>
            </a:r>
            <a:r>
              <a:rPr lang="en-US" dirty="0" smtClean="0"/>
              <a:t> (NIR)</a:t>
            </a:r>
            <a:endParaRPr lang="en-US" dirty="0"/>
          </a:p>
          <a:p>
            <a:r>
              <a:rPr lang="cs-CZ" dirty="0" err="1"/>
              <a:t>Lasers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fiber</a:t>
            </a:r>
            <a:r>
              <a:rPr lang="cs-CZ" dirty="0"/>
              <a:t> </a:t>
            </a:r>
            <a:r>
              <a:rPr lang="cs-CZ" dirty="0" err="1"/>
              <a:t>coupler</a:t>
            </a:r>
            <a:r>
              <a:rPr lang="cs-CZ" dirty="0"/>
              <a:t> + </a:t>
            </a:r>
            <a:r>
              <a:rPr lang="cs-CZ" dirty="0" err="1"/>
              <a:t>bandpass</a:t>
            </a:r>
            <a:r>
              <a:rPr lang="cs-CZ" dirty="0"/>
              <a:t> </a:t>
            </a:r>
            <a:r>
              <a:rPr lang="cs-CZ" dirty="0" err="1"/>
              <a:t>filters</a:t>
            </a:r>
            <a:endParaRPr lang="cs-CZ" dirty="0"/>
          </a:p>
          <a:p>
            <a:pPr lvl="1"/>
            <a:r>
              <a:rPr lang="cs-CZ" dirty="0" err="1"/>
              <a:t>Nd:YAG</a:t>
            </a:r>
            <a:r>
              <a:rPr lang="cs-CZ" dirty="0"/>
              <a:t> </a:t>
            </a:r>
            <a:r>
              <a:rPr lang="en-US" dirty="0" smtClean="0"/>
              <a:t>-</a:t>
            </a:r>
            <a:r>
              <a:rPr lang="cs-CZ" dirty="0" smtClean="0"/>
              <a:t> </a:t>
            </a:r>
            <a:r>
              <a:rPr lang="cs-CZ" dirty="0"/>
              <a:t>532 </a:t>
            </a:r>
            <a:r>
              <a:rPr lang="cs-CZ" dirty="0" err="1" smtClean="0"/>
              <a:t>nm</a:t>
            </a:r>
            <a:r>
              <a:rPr lang="cs-CZ" dirty="0" smtClean="0"/>
              <a:t> </a:t>
            </a:r>
            <a:endParaRPr lang="cs-CZ" dirty="0"/>
          </a:p>
          <a:p>
            <a:pPr lvl="1"/>
            <a:r>
              <a:rPr lang="cs-CZ" dirty="0" err="1"/>
              <a:t>HeNe</a:t>
            </a:r>
            <a:r>
              <a:rPr lang="cs-CZ" dirty="0"/>
              <a:t> </a:t>
            </a:r>
            <a:r>
              <a:rPr lang="en-US" dirty="0" smtClean="0"/>
              <a:t>-</a:t>
            </a:r>
            <a:r>
              <a:rPr lang="cs-CZ" dirty="0" smtClean="0"/>
              <a:t> </a:t>
            </a:r>
            <a:r>
              <a:rPr lang="cs-CZ" dirty="0"/>
              <a:t>632,8 </a:t>
            </a:r>
            <a:r>
              <a:rPr lang="cs-CZ" dirty="0" err="1" smtClean="0"/>
              <a:t>nm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278319" y="1361698"/>
            <a:ext cx="3703834" cy="523220"/>
          </a:xfrm>
          <a:prstGeom prst="rect">
            <a:avLst/>
          </a:prstGeom>
          <a:solidFill>
            <a:srgbClr val="F2F2F2"/>
          </a:solidFill>
          <a:effectLst/>
        </p:spPr>
        <p:txBody>
          <a:bodyPr wrap="none">
            <a:spAutoFit/>
          </a:bodyPr>
          <a:lstStyle/>
          <a:p>
            <a:r>
              <a:rPr lang="en-US" sz="28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2-probe SNOM system</a:t>
            </a:r>
            <a:endParaRPr lang="en-US" sz="28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06944" y="6044823"/>
            <a:ext cx="3361177" cy="523220"/>
          </a:xfrm>
          <a:prstGeom prst="rect">
            <a:avLst/>
          </a:prstGeom>
          <a:solidFill>
            <a:srgbClr val="F2F2F2"/>
          </a:solidFill>
          <a:effectLst/>
        </p:spPr>
        <p:txBody>
          <a:bodyPr wrap="none">
            <a:spAutoFit/>
          </a:bodyPr>
          <a:lstStyle/>
          <a:p>
            <a:r>
              <a:rPr lang="en-US" sz="28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installed at MU, CLR</a:t>
            </a:r>
            <a:endParaRPr lang="en-US" sz="28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11" name="Zástupný symbol pro číslo snímku 3"/>
          <p:cNvSpPr txBox="1">
            <a:spLocks/>
          </p:cNvSpPr>
          <p:nvPr/>
        </p:nvSpPr>
        <p:spPr>
          <a:xfrm>
            <a:off x="-1" y="6501656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11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" name="Zástupný symbol pro číslo snímku 3"/>
          <p:cNvSpPr txBox="1">
            <a:spLocks/>
          </p:cNvSpPr>
          <p:nvPr/>
        </p:nvSpPr>
        <p:spPr>
          <a:xfrm>
            <a:off x="-1" y="6481290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18924" y="1847140"/>
            <a:ext cx="8285162" cy="4795838"/>
          </a:xfrm>
        </p:spPr>
        <p:txBody>
          <a:bodyPr/>
          <a:lstStyle/>
          <a:p>
            <a:pPr marL="0" indent="0" algn="just">
              <a:buNone/>
            </a:pPr>
            <a:r>
              <a:rPr lang="en-US" sz="2400" dirty="0" smtClean="0"/>
              <a:t>	Core </a:t>
            </a:r>
            <a:r>
              <a:rPr lang="en-US" sz="2400" dirty="0"/>
              <a:t>facilities can be defined as </a:t>
            </a:r>
            <a:endParaRPr lang="en-US" sz="2400" dirty="0" smtClean="0"/>
          </a:p>
          <a:p>
            <a:pPr marL="0" indent="0" algn="ctr">
              <a:buNone/>
            </a:pPr>
            <a:r>
              <a:rPr lang="en-US" sz="2400" b="1" dirty="0" smtClean="0"/>
              <a:t>centralized </a:t>
            </a:r>
            <a:r>
              <a:rPr lang="en-US" sz="2400" b="1" dirty="0"/>
              <a:t>shared </a:t>
            </a:r>
            <a:r>
              <a:rPr lang="en-US" sz="2400" b="1" dirty="0" smtClean="0"/>
              <a:t>resources</a:t>
            </a:r>
            <a:r>
              <a:rPr lang="en-US" sz="2400" dirty="0" smtClean="0"/>
              <a:t> </a:t>
            </a:r>
          </a:p>
          <a:p>
            <a:pPr marL="0" indent="0" algn="just">
              <a:buNone/>
            </a:pPr>
            <a:r>
              <a:rPr lang="en-US" sz="2400" dirty="0" smtClean="0"/>
              <a:t>that </a:t>
            </a:r>
            <a:r>
              <a:rPr lang="en-US" sz="2400" dirty="0"/>
              <a:t>provide access </a:t>
            </a:r>
            <a:r>
              <a:rPr lang="en-US" sz="2400" dirty="0" smtClean="0"/>
              <a:t>to instruments</a:t>
            </a:r>
            <a:r>
              <a:rPr lang="en-US" sz="2400" dirty="0"/>
              <a:t>, technologies, </a:t>
            </a:r>
            <a:r>
              <a:rPr lang="en-US" sz="2400" dirty="0" smtClean="0"/>
              <a:t>services</a:t>
            </a:r>
            <a:r>
              <a:rPr lang="en-US" sz="2400" dirty="0"/>
              <a:t>, as well as expert consultation </a:t>
            </a:r>
            <a:r>
              <a:rPr lang="en-US" sz="2400" dirty="0" smtClean="0"/>
              <a:t>and </a:t>
            </a:r>
            <a:r>
              <a:rPr lang="en-US" sz="2400" dirty="0"/>
              <a:t>other services to scientific </a:t>
            </a:r>
            <a:r>
              <a:rPr lang="en-US" sz="2400" dirty="0" smtClean="0"/>
              <a:t>investigators</a:t>
            </a:r>
            <a:r>
              <a:rPr lang="en-US" sz="2400" dirty="0"/>
              <a:t>. </a:t>
            </a:r>
            <a:endParaRPr lang="en-US" sz="2400" dirty="0" smtClean="0"/>
          </a:p>
          <a:p>
            <a:pPr marL="0" indent="0" algn="just">
              <a:buNone/>
            </a:pPr>
            <a:r>
              <a:rPr lang="en-US" sz="2400" dirty="0"/>
              <a:t>	</a:t>
            </a:r>
            <a:r>
              <a:rPr lang="en-US" sz="2400" dirty="0" smtClean="0"/>
              <a:t>The </a:t>
            </a:r>
            <a:r>
              <a:rPr lang="en-US" sz="2400" dirty="0"/>
              <a:t>typical </a:t>
            </a:r>
            <a:r>
              <a:rPr lang="en-US" sz="2400" dirty="0" smtClean="0"/>
              <a:t>core </a:t>
            </a:r>
            <a:r>
              <a:rPr lang="en-US" sz="2400" dirty="0"/>
              <a:t>facility is a discrete unit </a:t>
            </a:r>
            <a:r>
              <a:rPr lang="en-US" sz="2400" dirty="0" smtClean="0"/>
              <a:t>with in </a:t>
            </a:r>
            <a:r>
              <a:rPr lang="en-US" sz="2400" dirty="0"/>
              <a:t>an institution and has dedicated </a:t>
            </a:r>
            <a:r>
              <a:rPr lang="en-US" sz="2400" dirty="0" smtClean="0"/>
              <a:t>personnel</a:t>
            </a:r>
            <a:r>
              <a:rPr lang="en-US" sz="2400" dirty="0"/>
              <a:t>, equipment, and space for </a:t>
            </a:r>
            <a:r>
              <a:rPr lang="en-US" sz="2400" dirty="0" smtClean="0"/>
              <a:t>operations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04460" y="188736"/>
            <a:ext cx="5506316" cy="498598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 spc="100" dirty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CORE FACILITY </a:t>
            </a:r>
            <a:r>
              <a:rPr lang="en-US" sz="3600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“</a:t>
            </a:r>
            <a:r>
              <a:rPr lang="en-US" sz="3600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definition”</a:t>
            </a:r>
            <a:endParaRPr lang="en-US" sz="3600" b="1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777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 l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/>
        </p:nvSpPr>
        <p:spPr>
          <a:xfrm>
            <a:off x="1093777" y="3248396"/>
            <a:ext cx="1391663" cy="369332"/>
          </a:xfrm>
          <a:prstGeom prst="rect">
            <a:avLst/>
          </a:prstGeom>
          <a:solidFill>
            <a:srgbClr val="F2F2F2"/>
          </a:solidFill>
          <a:effectLst/>
        </p:spPr>
        <p:txBody>
          <a:bodyPr wrap="none">
            <a:spAutoFit/>
          </a:bodyPr>
          <a:lstStyle/>
          <a:p>
            <a:r>
              <a:rPr lang="en-US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topography</a:t>
            </a:r>
            <a:endParaRPr lang="en-US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4444692" y="3377783"/>
            <a:ext cx="840295" cy="369332"/>
          </a:xfrm>
          <a:prstGeom prst="rect">
            <a:avLst/>
          </a:prstGeom>
          <a:solidFill>
            <a:srgbClr val="F2F2F2"/>
          </a:solidFill>
          <a:effectLst/>
        </p:spPr>
        <p:txBody>
          <a:bodyPr wrap="none">
            <a:spAutoFit/>
          </a:bodyPr>
          <a:lstStyle/>
          <a:p>
            <a:r>
              <a:rPr lang="en-US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SNOM</a:t>
            </a:r>
            <a:endParaRPr lang="en-US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1093778" y="707231"/>
            <a:ext cx="1391663" cy="369332"/>
          </a:xfrm>
          <a:prstGeom prst="rect">
            <a:avLst/>
          </a:prstGeom>
          <a:solidFill>
            <a:srgbClr val="F2F2F2"/>
          </a:solidFill>
          <a:effectLst/>
        </p:spPr>
        <p:txBody>
          <a:bodyPr wrap="none">
            <a:spAutoFit/>
          </a:bodyPr>
          <a:lstStyle/>
          <a:p>
            <a:r>
              <a:rPr lang="en-US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topography</a:t>
            </a:r>
            <a:endParaRPr lang="en-US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4444693" y="745331"/>
            <a:ext cx="840295" cy="369332"/>
          </a:xfrm>
          <a:prstGeom prst="rect">
            <a:avLst/>
          </a:prstGeom>
          <a:solidFill>
            <a:srgbClr val="F2F2F2"/>
          </a:solidFill>
          <a:effectLst/>
        </p:spPr>
        <p:txBody>
          <a:bodyPr wrap="none">
            <a:spAutoFit/>
          </a:bodyPr>
          <a:lstStyle/>
          <a:p>
            <a:r>
              <a:rPr lang="en-US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SNOM</a:t>
            </a:r>
            <a:endParaRPr lang="en-US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587875" y="5997812"/>
            <a:ext cx="2866376" cy="830997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808080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Control and Near-Field Detection </a:t>
            </a:r>
            <a:r>
              <a:rPr lang="en-US" dirty="0" smtClean="0"/>
              <a:t>…</a:t>
            </a:r>
            <a:endParaRPr lang="en-US" dirty="0"/>
          </a:p>
          <a:p>
            <a:r>
              <a:rPr lang="en-US" dirty="0"/>
              <a:t>P. </a:t>
            </a:r>
            <a:r>
              <a:rPr lang="en-US" dirty="0" err="1" smtClean="0"/>
              <a:t>Dvo</a:t>
            </a:r>
            <a:r>
              <a:rPr lang="cs-CZ" dirty="0" err="1" smtClean="0"/>
              <a:t>řá</a:t>
            </a:r>
            <a:r>
              <a:rPr lang="en-US" dirty="0" smtClean="0"/>
              <a:t>k</a:t>
            </a:r>
            <a:r>
              <a:rPr lang="en-US" dirty="0"/>
              <a:t>, </a:t>
            </a:r>
            <a:r>
              <a:rPr lang="en-US" dirty="0" smtClean="0"/>
              <a:t>T. </a:t>
            </a:r>
            <a:r>
              <a:rPr lang="en-US" dirty="0" err="1" smtClean="0"/>
              <a:t>Neuman</a:t>
            </a:r>
            <a:r>
              <a:rPr lang="en-US" dirty="0" smtClean="0"/>
              <a:t>, T</a:t>
            </a:r>
            <a:r>
              <a:rPr lang="en-US" dirty="0"/>
              <a:t>. </a:t>
            </a:r>
            <a:r>
              <a:rPr lang="cs-CZ" dirty="0" smtClean="0"/>
              <a:t>Š</a:t>
            </a:r>
            <a:r>
              <a:rPr lang="en-US" dirty="0" err="1" smtClean="0"/>
              <a:t>ikola</a:t>
            </a:r>
            <a:r>
              <a:rPr lang="en-US" dirty="0" smtClean="0"/>
              <a:t> </a:t>
            </a:r>
            <a:r>
              <a:rPr lang="en-US" dirty="0"/>
              <a:t>et al.</a:t>
            </a:r>
          </a:p>
          <a:p>
            <a:r>
              <a:rPr lang="en-US" dirty="0"/>
              <a:t>Nano </a:t>
            </a:r>
            <a:r>
              <a:rPr lang="en-US" dirty="0" smtClean="0"/>
              <a:t>Letters, May 2013</a:t>
            </a:r>
            <a:endParaRPr lang="en-US" dirty="0"/>
          </a:p>
          <a:p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200025"/>
            <a:ext cx="8274050" cy="476250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SNOM 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- </a:t>
            </a:r>
            <a:r>
              <a:rPr lang="en-US" b="1" kern="1200" spc="100" dirty="0" err="1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Nanonics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</a:t>
            </a:r>
            <a:r>
              <a:rPr lang="en-US" b="1" kern="1200" spc="100" dirty="0" err="1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MultiView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4000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66" b="49006"/>
          <a:stretch/>
        </p:blipFill>
        <p:spPr>
          <a:xfrm>
            <a:off x="-49235" y="3403600"/>
            <a:ext cx="3378094" cy="2445593"/>
          </a:xfrm>
        </p:spPr>
      </p:pic>
      <p:sp>
        <p:nvSpPr>
          <p:cNvPr id="8" name="Obdélník 7"/>
          <p:cNvSpPr/>
          <p:nvPr/>
        </p:nvSpPr>
        <p:spPr>
          <a:xfrm>
            <a:off x="6151065" y="3894167"/>
            <a:ext cx="2992935" cy="954107"/>
          </a:xfrm>
          <a:prstGeom prst="rect">
            <a:avLst/>
          </a:prstGeom>
          <a:solidFill>
            <a:srgbClr val="F2F2F2"/>
          </a:solidFill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4-way evanescent</a:t>
            </a:r>
          </a:p>
          <a:p>
            <a:pPr algn="ctr"/>
            <a:r>
              <a:rPr lang="en-US" sz="28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way interaction</a:t>
            </a:r>
            <a:endParaRPr lang="en-US" sz="28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r="39535" b="8588"/>
          <a:stretch/>
        </p:blipFill>
        <p:spPr>
          <a:xfrm>
            <a:off x="444500" y="917297"/>
            <a:ext cx="2884359" cy="22672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2" b="8588"/>
          <a:stretch/>
        </p:blipFill>
        <p:spPr>
          <a:xfrm>
            <a:off x="3771900" y="917297"/>
            <a:ext cx="2096828" cy="2301761"/>
          </a:xfrm>
          <a:prstGeom prst="rect">
            <a:avLst/>
          </a:prstGeom>
        </p:spPr>
      </p:pic>
      <p:pic>
        <p:nvPicPr>
          <p:cNvPr id="12" name="Zástupný symbol pro obsah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0" b="47436"/>
          <a:stretch/>
        </p:blipFill>
        <p:spPr bwMode="auto">
          <a:xfrm>
            <a:off x="3771900" y="3587849"/>
            <a:ext cx="2185882" cy="25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6253377" y="1440517"/>
            <a:ext cx="2401748" cy="523220"/>
          </a:xfrm>
          <a:prstGeom prst="rect">
            <a:avLst/>
          </a:prstGeom>
          <a:solidFill>
            <a:srgbClr val="F2F2F2"/>
          </a:solidFill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binary sample</a:t>
            </a:r>
            <a:endParaRPr lang="en-US" sz="28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19" name="Zástupný symbol pro číslo snímku 3"/>
          <p:cNvSpPr txBox="1">
            <a:spLocks/>
          </p:cNvSpPr>
          <p:nvPr/>
        </p:nvSpPr>
        <p:spPr>
          <a:xfrm>
            <a:off x="-1" y="6481290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3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200026"/>
            <a:ext cx="8274050" cy="47625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FT – IR </a:t>
            </a:r>
            <a:r>
              <a:rPr lang="en-US" b="1" kern="1200" spc="100" dirty="0" err="1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Bruker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Vertex 80v + Hyperion 3000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3"/>
          <p:cNvSpPr txBox="1">
            <a:spLocks/>
          </p:cNvSpPr>
          <p:nvPr/>
        </p:nvSpPr>
        <p:spPr>
          <a:xfrm>
            <a:off x="-1" y="6481290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28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200026"/>
            <a:ext cx="8274050" cy="47625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FT – IR </a:t>
            </a:r>
            <a:r>
              <a:rPr lang="en-US" b="1" kern="1200" spc="100" dirty="0" err="1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Bruker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Vertex 80v + Hyperion 3000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délník 3"/>
          <p:cNvSpPr/>
          <p:nvPr/>
        </p:nvSpPr>
        <p:spPr>
          <a:xfrm>
            <a:off x="641878" y="6232526"/>
            <a:ext cx="2593467" cy="523220"/>
          </a:xfrm>
          <a:prstGeom prst="rect">
            <a:avLst/>
          </a:prstGeom>
          <a:solidFill>
            <a:srgbClr val="F2F2F2"/>
          </a:solidFill>
          <a:effectLst/>
        </p:spPr>
        <p:txBody>
          <a:bodyPr wrap="none">
            <a:spAutoFit/>
          </a:bodyPr>
          <a:lstStyle/>
          <a:p>
            <a:r>
              <a:rPr lang="en-US" sz="28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installed at MU</a:t>
            </a:r>
            <a:endParaRPr lang="en-US" sz="28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Zástupný symbol pro obsah 4"/>
          <p:cNvSpPr txBox="1">
            <a:spLocks/>
          </p:cNvSpPr>
          <p:nvPr/>
        </p:nvSpPr>
        <p:spPr>
          <a:xfrm>
            <a:off x="4181474" y="967999"/>
            <a:ext cx="4833129" cy="5338434"/>
          </a:xfrm>
          <a:prstGeom prst="rect">
            <a:avLst/>
          </a:prstGeom>
          <a:solidFill>
            <a:srgbClr val="F2F2F2"/>
          </a:solidFill>
        </p:spPr>
        <p:txBody>
          <a:bodyPr>
            <a:normAutofit/>
          </a:bodyPr>
          <a:lstStyle>
            <a:defPPr>
              <a:defRPr lang="cs-CZ"/>
            </a:defPPr>
            <a:lvl1pPr marL="342900" indent="-34290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 sz="2600" kern="0">
                <a:solidFill>
                  <a:srgbClr val="80808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lvl="1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 sz="2000" kern="0">
                <a:solidFill>
                  <a:srgbClr val="808080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lvl="2" indent="-22860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 sz="1700" kern="0">
                <a:solidFill>
                  <a:srgbClr val="808080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>
                <a:solidFill>
                  <a:srgbClr val="808080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808080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/>
              <a:t>FT-IR – Vertex 80</a:t>
            </a:r>
            <a:r>
              <a:rPr lang="cs-CZ" sz="2800" b="1" dirty="0" smtClean="0"/>
              <a:t>v</a:t>
            </a:r>
            <a:endParaRPr lang="en-US" sz="2800" b="1" dirty="0" smtClean="0"/>
          </a:p>
          <a:p>
            <a:r>
              <a:rPr lang="en-US" sz="2000" dirty="0" err="1"/>
              <a:t>spectr</a:t>
            </a:r>
            <a:r>
              <a:rPr lang="en-US" sz="2000" dirty="0"/>
              <a:t>. range </a:t>
            </a:r>
            <a:r>
              <a:rPr lang="en-US" sz="2000" dirty="0" smtClean="0"/>
              <a:t>10 </a:t>
            </a:r>
            <a:r>
              <a:rPr lang="en-US" sz="2000" dirty="0"/>
              <a:t>– </a:t>
            </a:r>
            <a:r>
              <a:rPr lang="en-US" sz="2000" dirty="0" smtClean="0"/>
              <a:t>15 000 </a:t>
            </a:r>
            <a:r>
              <a:rPr lang="en-US" sz="2000" dirty="0"/>
              <a:t>cm-1</a:t>
            </a:r>
          </a:p>
          <a:p>
            <a:r>
              <a:rPr lang="en-US" sz="2000" dirty="0"/>
              <a:t>detector </a:t>
            </a:r>
            <a:r>
              <a:rPr lang="en-US" sz="2000" dirty="0" smtClean="0"/>
              <a:t>4 000-15 000 cm-1</a:t>
            </a:r>
            <a:endParaRPr lang="en-US" sz="2000" dirty="0"/>
          </a:p>
          <a:p>
            <a:r>
              <a:rPr lang="en-US" sz="2000" dirty="0" smtClean="0"/>
              <a:t>reflection and transmission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400" b="1" dirty="0" smtClean="0"/>
              <a:t>IR microscope – Hyperion 3000</a:t>
            </a:r>
            <a:endParaRPr lang="cs-CZ" sz="2400" b="1" dirty="0"/>
          </a:p>
          <a:p>
            <a:r>
              <a:rPr lang="en-US" sz="2000" dirty="0" err="1" smtClean="0"/>
              <a:t>spectr</a:t>
            </a:r>
            <a:r>
              <a:rPr lang="en-US" sz="2000" dirty="0" smtClean="0"/>
              <a:t>. range 600 – 7 000 cm-1</a:t>
            </a:r>
          </a:p>
          <a:p>
            <a:r>
              <a:rPr lang="en-US" sz="2000" dirty="0" smtClean="0"/>
              <a:t>detector 900-4 000 cm-1 (array)</a:t>
            </a:r>
          </a:p>
          <a:p>
            <a:r>
              <a:rPr lang="en-US" sz="2000" dirty="0" smtClean="0"/>
              <a:t>up to 32x zoom (IR)</a:t>
            </a:r>
          </a:p>
          <a:p>
            <a:r>
              <a:rPr lang="en-US" sz="2000" dirty="0" smtClean="0"/>
              <a:t>ATR</a:t>
            </a:r>
            <a:endParaRPr lang="cs-CZ" sz="2000" dirty="0"/>
          </a:p>
          <a:p>
            <a:r>
              <a:rPr lang="cs-CZ" sz="2000" dirty="0" err="1" smtClean="0"/>
              <a:t>optical</a:t>
            </a:r>
            <a:r>
              <a:rPr lang="cs-CZ" sz="2000" dirty="0" smtClean="0"/>
              <a:t> </a:t>
            </a:r>
            <a:r>
              <a:rPr lang="cs-CZ" sz="2000" dirty="0"/>
              <a:t>and </a:t>
            </a:r>
            <a:r>
              <a:rPr lang="cs-CZ" sz="2000" dirty="0" err="1"/>
              <a:t>acoustic</a:t>
            </a:r>
            <a:r>
              <a:rPr lang="cs-CZ" sz="2000" dirty="0"/>
              <a:t> </a:t>
            </a:r>
            <a:r>
              <a:rPr lang="cs-CZ" sz="2000" dirty="0" err="1"/>
              <a:t>hoods</a:t>
            </a:r>
            <a:endParaRPr lang="en-US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Zástupný symbol pro číslo snímku 3"/>
          <p:cNvSpPr txBox="1">
            <a:spLocks/>
          </p:cNvSpPr>
          <p:nvPr/>
        </p:nvSpPr>
        <p:spPr>
          <a:xfrm>
            <a:off x="-1" y="6501656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13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7" name="Zástupný symbol pro číslo snímku 3"/>
          <p:cNvSpPr txBox="1">
            <a:spLocks/>
          </p:cNvSpPr>
          <p:nvPr/>
        </p:nvSpPr>
        <p:spPr>
          <a:xfrm>
            <a:off x="-1" y="6481290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200026"/>
            <a:ext cx="8274050" cy="47625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FT – IR </a:t>
            </a:r>
            <a:r>
              <a:rPr lang="en-US" b="1" kern="1200" spc="100" dirty="0" err="1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Bruker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Vertex 80v + Hyperion 3000</a:t>
            </a:r>
          </a:p>
        </p:txBody>
      </p:sp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0074" y="2199215"/>
            <a:ext cx="4473129" cy="345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78"/>
          <a:stretch/>
        </p:blipFill>
        <p:spPr>
          <a:xfrm>
            <a:off x="555879" y="1523537"/>
            <a:ext cx="3473196" cy="345650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478427" y="1000317"/>
            <a:ext cx="7032374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800" spc="100" dirty="0" err="1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plasmonic</a:t>
            </a:r>
            <a:r>
              <a:rPr lang="en-US" sz="28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 antennas optimized for IR region</a:t>
            </a:r>
            <a:endParaRPr lang="en-US" sz="28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100447" y="5724736"/>
            <a:ext cx="2354106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8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IR reflectance</a:t>
            </a:r>
            <a:endParaRPr lang="en-US" sz="28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10" name="Zástupný symbol pro číslo snímku 3"/>
          <p:cNvSpPr txBox="1">
            <a:spLocks/>
          </p:cNvSpPr>
          <p:nvPr/>
        </p:nvSpPr>
        <p:spPr>
          <a:xfrm>
            <a:off x="-1" y="6501656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13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1" name="Zástupný symbol pro číslo snímku 3"/>
          <p:cNvSpPr txBox="1">
            <a:spLocks/>
          </p:cNvSpPr>
          <p:nvPr/>
        </p:nvSpPr>
        <p:spPr>
          <a:xfrm>
            <a:off x="-1" y="6481290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25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79255"/>
            <a:ext cx="8274050" cy="792163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Spectroscopic </a:t>
            </a:r>
            <a:r>
              <a:rPr lang="en-US" b="1" kern="1200" spc="100" dirty="0" err="1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ellipsometry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NUV 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– 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FIR</a:t>
            </a:r>
            <a:b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</a:b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J. A. </a:t>
            </a:r>
            <a:r>
              <a:rPr lang="en-US" b="1" kern="1200" spc="100" dirty="0" err="1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Woollam</a:t>
            </a:r>
            <a:endParaRPr lang="en-US" b="1" kern="1200" spc="100" dirty="0">
              <a:ln w="18000">
                <a:solidFill>
                  <a:srgbClr val="6EB33B"/>
                </a:solidFill>
                <a:prstDash val="solid"/>
              </a:ln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  <a:ea typeface="ＭＳ Ｐゴシック" pitchFamily="34" charset="-128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36" y="950702"/>
            <a:ext cx="4868438" cy="3245625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5" y="3343680"/>
            <a:ext cx="6539369" cy="3045287"/>
          </a:xfrm>
        </p:spPr>
      </p:pic>
      <p:sp>
        <p:nvSpPr>
          <p:cNvPr id="7" name="Obdélník 6"/>
          <p:cNvSpPr/>
          <p:nvPr/>
        </p:nvSpPr>
        <p:spPr>
          <a:xfrm>
            <a:off x="713945" y="6136178"/>
            <a:ext cx="2593467" cy="523220"/>
          </a:xfrm>
          <a:prstGeom prst="rect">
            <a:avLst/>
          </a:prstGeom>
          <a:solidFill>
            <a:srgbClr val="F2F2F2"/>
          </a:solidFill>
          <a:effectLst/>
        </p:spPr>
        <p:txBody>
          <a:bodyPr wrap="none">
            <a:spAutoFit/>
          </a:bodyPr>
          <a:lstStyle/>
          <a:p>
            <a:r>
              <a:rPr lang="en-US" sz="28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installed at MU</a:t>
            </a:r>
            <a:endParaRPr lang="en-US" sz="28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32913" y="987925"/>
            <a:ext cx="3890513" cy="1877437"/>
          </a:xfrm>
          <a:prstGeom prst="rect">
            <a:avLst/>
          </a:prstGeom>
          <a:solidFill>
            <a:srgbClr val="F2F2F2"/>
          </a:solidFill>
          <a:effectLst/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0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unique instruments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components for newly built vacuum chamber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forming the RP1 objectives </a:t>
            </a:r>
            <a:r>
              <a:rPr lang="en-US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DEVELOPMENT OF NEW TECHNIQUES AND METHODS</a:t>
            </a:r>
            <a:endParaRPr lang="en-US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11" name="Zástupný symbol pro číslo snímku 3"/>
          <p:cNvSpPr txBox="1">
            <a:spLocks/>
          </p:cNvSpPr>
          <p:nvPr/>
        </p:nvSpPr>
        <p:spPr>
          <a:xfrm>
            <a:off x="-1" y="6501656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12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8" name="Zástupný symbol pro číslo snímku 3"/>
          <p:cNvSpPr txBox="1">
            <a:spLocks/>
          </p:cNvSpPr>
          <p:nvPr/>
        </p:nvSpPr>
        <p:spPr>
          <a:xfrm>
            <a:off x="-1" y="6481290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5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79255"/>
            <a:ext cx="8274050" cy="792163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Spectroscopic </a:t>
            </a:r>
            <a:r>
              <a:rPr lang="en-US" b="1" kern="1200" spc="100" dirty="0" err="1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ellipsometry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NUV 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– 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FIR</a:t>
            </a:r>
            <a:b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</a:b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J. A. </a:t>
            </a:r>
            <a:r>
              <a:rPr lang="en-US" b="1" kern="1200" spc="100" dirty="0" err="1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Woollam</a:t>
            </a:r>
            <a:endParaRPr lang="en-US" b="1" kern="1200" spc="100" dirty="0">
              <a:ln w="18000">
                <a:solidFill>
                  <a:srgbClr val="6EB33B"/>
                </a:solidFill>
                <a:prstDash val="solid"/>
              </a:ln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  <a:ea typeface="ＭＳ Ｐゴシック" pitchFamily="34" charset="-128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36" y="950702"/>
            <a:ext cx="4868438" cy="3245625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5" y="3343680"/>
            <a:ext cx="6539369" cy="3045287"/>
          </a:xfrm>
        </p:spPr>
      </p:pic>
      <p:sp>
        <p:nvSpPr>
          <p:cNvPr id="7" name="Obdélník 6"/>
          <p:cNvSpPr/>
          <p:nvPr/>
        </p:nvSpPr>
        <p:spPr>
          <a:xfrm>
            <a:off x="713945" y="6136178"/>
            <a:ext cx="2593467" cy="523220"/>
          </a:xfrm>
          <a:prstGeom prst="rect">
            <a:avLst/>
          </a:prstGeom>
          <a:solidFill>
            <a:srgbClr val="F2F2F2"/>
          </a:solidFill>
          <a:effectLst/>
        </p:spPr>
        <p:txBody>
          <a:bodyPr wrap="none">
            <a:spAutoFit/>
          </a:bodyPr>
          <a:lstStyle/>
          <a:p>
            <a:r>
              <a:rPr lang="en-US" sz="28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installed at MU</a:t>
            </a:r>
            <a:endParaRPr lang="en-US" sz="28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26211" y="1167765"/>
            <a:ext cx="3890513" cy="4981554"/>
          </a:xfrm>
          <a:prstGeom prst="rect">
            <a:avLst/>
          </a:prstGeom>
          <a:solidFill>
            <a:srgbClr val="F2F2F2"/>
          </a:solidFill>
        </p:spPr>
        <p:txBody>
          <a:bodyPr>
            <a:normAutofit lnSpcReduction="10000"/>
          </a:bodyPr>
          <a:lstStyle/>
          <a:p>
            <a:pPr algn="ctr" eaLnBrk="0" hangingPunct="0">
              <a:spcBef>
                <a:spcPct val="20000"/>
              </a:spcBef>
              <a:buClr>
                <a:srgbClr val="69BE28"/>
              </a:buClr>
              <a:buSzPct val="75000"/>
            </a:pPr>
            <a:r>
              <a:rPr lang="en-US" sz="2400" b="1" dirty="0" err="1">
                <a:solidFill>
                  <a:srgbClr val="808080"/>
                </a:solidFill>
                <a:latin typeface="Calibri" pitchFamily="34" charset="0"/>
              </a:rPr>
              <a:t>Woollam</a:t>
            </a:r>
            <a:r>
              <a:rPr lang="en-US" sz="2400" b="1" dirty="0">
                <a:solidFill>
                  <a:srgbClr val="808080"/>
                </a:solidFill>
                <a:latin typeface="Calibri" pitchFamily="34" charset="0"/>
              </a:rPr>
              <a:t> </a:t>
            </a:r>
            <a:r>
              <a:rPr lang="en-US" sz="2400" b="1" dirty="0" smtClean="0">
                <a:solidFill>
                  <a:srgbClr val="808080"/>
                </a:solidFill>
                <a:latin typeface="Calibri" pitchFamily="34" charset="0"/>
              </a:rPr>
              <a:t>IR-VASE 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r>
              <a:rPr lang="en-US" dirty="0" smtClean="0">
                <a:solidFill>
                  <a:srgbClr val="808080"/>
                </a:solidFill>
                <a:latin typeface="Calibri" pitchFamily="34" charset="0"/>
              </a:rPr>
              <a:t>spectroscopic </a:t>
            </a:r>
            <a:r>
              <a:rPr lang="en-US" dirty="0" err="1">
                <a:solidFill>
                  <a:srgbClr val="808080"/>
                </a:solidFill>
                <a:latin typeface="Calibri" pitchFamily="34" charset="0"/>
              </a:rPr>
              <a:t>ellipsometer</a:t>
            </a:r>
            <a:r>
              <a:rPr lang="en-US" dirty="0">
                <a:solidFill>
                  <a:srgbClr val="808080"/>
                </a:solidFill>
                <a:latin typeface="Calibri" pitchFamily="34" charset="0"/>
              </a:rPr>
              <a:t> for mid infrared </a:t>
            </a:r>
            <a:r>
              <a:rPr lang="en-US" dirty="0" smtClean="0">
                <a:solidFill>
                  <a:srgbClr val="808080"/>
                </a:solidFill>
                <a:latin typeface="Calibri" pitchFamily="34" charset="0"/>
              </a:rPr>
              <a:t>range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endParaRPr lang="en-US" dirty="0">
              <a:solidFill>
                <a:srgbClr val="808080"/>
              </a:solidFill>
              <a:latin typeface="Calibri" pitchFamily="34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r>
              <a:rPr lang="en-US" dirty="0">
                <a:solidFill>
                  <a:srgbClr val="808080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rgbClr val="808080"/>
                </a:solidFill>
                <a:latin typeface="Calibri" pitchFamily="34" charset="0"/>
              </a:rPr>
              <a:t>Fourier </a:t>
            </a:r>
            <a:r>
              <a:rPr lang="en-US" dirty="0">
                <a:solidFill>
                  <a:srgbClr val="808080"/>
                </a:solidFill>
                <a:latin typeface="Calibri" pitchFamily="34" charset="0"/>
              </a:rPr>
              <a:t>transform spectrometer, 1.7-3000 mm (300-7000 cm-1</a:t>
            </a:r>
            <a:r>
              <a:rPr lang="en-US" dirty="0" smtClean="0">
                <a:solidFill>
                  <a:srgbClr val="808080"/>
                </a:solidFill>
                <a:latin typeface="Calibri" pitchFamily="34" charset="0"/>
              </a:rPr>
              <a:t>)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endParaRPr lang="en-US" dirty="0">
              <a:solidFill>
                <a:srgbClr val="808080"/>
              </a:solidFill>
              <a:latin typeface="Calibri" pitchFamily="34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r>
              <a:rPr lang="en-US" dirty="0" smtClean="0">
                <a:solidFill>
                  <a:srgbClr val="808080"/>
                </a:solidFill>
                <a:latin typeface="Calibri" pitchFamily="34" charset="0"/>
              </a:rPr>
              <a:t>rotating </a:t>
            </a:r>
            <a:r>
              <a:rPr lang="en-US" dirty="0">
                <a:solidFill>
                  <a:srgbClr val="808080"/>
                </a:solidFill>
                <a:latin typeface="Calibri" pitchFamily="34" charset="0"/>
              </a:rPr>
              <a:t>compensator (</a:t>
            </a:r>
            <a:r>
              <a:rPr lang="en-US" dirty="0" err="1" smtClean="0">
                <a:solidFill>
                  <a:srgbClr val="808080"/>
                </a:solidFill>
                <a:latin typeface="Calibri" pitchFamily="34" charset="0"/>
              </a:rPr>
              <a:t>CsI</a:t>
            </a:r>
            <a:r>
              <a:rPr lang="en-US" dirty="0" smtClean="0">
                <a:solidFill>
                  <a:srgbClr val="808080"/>
                </a:solidFill>
                <a:latin typeface="Calibri" pitchFamily="34" charset="0"/>
              </a:rPr>
              <a:t>)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r>
              <a:rPr lang="en-US" dirty="0" smtClean="0">
                <a:solidFill>
                  <a:srgbClr val="808080"/>
                </a:solidFill>
                <a:latin typeface="Calibri" pitchFamily="34" charset="0"/>
              </a:rPr>
              <a:t>precise </a:t>
            </a:r>
            <a:r>
              <a:rPr lang="en-US" dirty="0">
                <a:solidFill>
                  <a:srgbClr val="808080"/>
                </a:solidFill>
                <a:latin typeface="Calibri" pitchFamily="34" charset="0"/>
              </a:rPr>
              <a:t>determination of </a:t>
            </a:r>
            <a:r>
              <a:rPr lang="en-US" dirty="0" smtClean="0">
                <a:solidFill>
                  <a:srgbClr val="808080"/>
                </a:solidFill>
                <a:latin typeface="Symbol" pitchFamily="18" charset="2"/>
              </a:rPr>
              <a:t>D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endParaRPr lang="en-US" dirty="0" smtClean="0">
              <a:solidFill>
                <a:srgbClr val="808080"/>
              </a:solidFill>
              <a:latin typeface="Calibri" pitchFamily="34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r>
              <a:rPr lang="en-US" dirty="0" smtClean="0">
                <a:solidFill>
                  <a:srgbClr val="808080"/>
                </a:solidFill>
                <a:latin typeface="Calibri" pitchFamily="34" charset="0"/>
              </a:rPr>
              <a:t>determination </a:t>
            </a:r>
            <a:r>
              <a:rPr lang="en-US" dirty="0">
                <a:solidFill>
                  <a:srgbClr val="808080"/>
                </a:solidFill>
                <a:latin typeface="Calibri" pitchFamily="34" charset="0"/>
              </a:rPr>
              <a:t>of </a:t>
            </a:r>
            <a:r>
              <a:rPr lang="en-US" dirty="0" smtClean="0">
                <a:solidFill>
                  <a:srgbClr val="808080"/>
                </a:solidFill>
                <a:latin typeface="Calibri" pitchFamily="34" charset="0"/>
              </a:rPr>
              <a:t>depolarization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endParaRPr lang="en-US" dirty="0" smtClean="0">
              <a:solidFill>
                <a:srgbClr val="808080"/>
              </a:solidFill>
              <a:latin typeface="Calibri" pitchFamily="34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r>
              <a:rPr lang="en-US" dirty="0" smtClean="0">
                <a:solidFill>
                  <a:srgbClr val="808080"/>
                </a:solidFill>
                <a:latin typeface="Calibri" pitchFamily="34" charset="0"/>
              </a:rPr>
              <a:t>Muller matrix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endParaRPr lang="en-US" dirty="0">
              <a:solidFill>
                <a:srgbClr val="808080"/>
              </a:solidFill>
              <a:latin typeface="Calibri" pitchFamily="34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r>
              <a:rPr lang="en-US" dirty="0" smtClean="0">
                <a:solidFill>
                  <a:srgbClr val="808080"/>
                </a:solidFill>
                <a:latin typeface="Calibri" pitchFamily="34" charset="0"/>
              </a:rPr>
              <a:t>automated </a:t>
            </a:r>
            <a:r>
              <a:rPr lang="en-US" dirty="0">
                <a:solidFill>
                  <a:srgbClr val="808080"/>
                </a:solidFill>
                <a:latin typeface="Calibri" pitchFamily="34" charset="0"/>
              </a:rPr>
              <a:t>change of </a:t>
            </a:r>
            <a:r>
              <a:rPr lang="en-US" dirty="0" smtClean="0">
                <a:solidFill>
                  <a:srgbClr val="808080"/>
                </a:solidFill>
                <a:latin typeface="Calibri" pitchFamily="34" charset="0"/>
              </a:rPr>
              <a:t>angle of </a:t>
            </a:r>
            <a:r>
              <a:rPr lang="en-US" dirty="0">
                <a:solidFill>
                  <a:srgbClr val="808080"/>
                </a:solidFill>
                <a:latin typeface="Calibri" pitchFamily="34" charset="0"/>
              </a:rPr>
              <a:t>incidence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819290" y="1144680"/>
            <a:ext cx="3890513" cy="4981555"/>
          </a:xfrm>
          <a:prstGeom prst="rect">
            <a:avLst/>
          </a:prstGeom>
          <a:solidFill>
            <a:srgbClr val="F2F2F2"/>
          </a:solidFill>
        </p:spPr>
        <p:txBody>
          <a:bodyPr>
            <a:normAutofit fontScale="92500" lnSpcReduction="20000"/>
          </a:bodyPr>
          <a:lstStyle/>
          <a:p>
            <a:pPr algn="ctr" eaLnBrk="0" hangingPunct="0">
              <a:spcBef>
                <a:spcPct val="20000"/>
              </a:spcBef>
              <a:buClr>
                <a:srgbClr val="69BE28"/>
              </a:buClr>
              <a:buSzPct val="75000"/>
            </a:pPr>
            <a:r>
              <a:rPr lang="en-US" sz="2600" b="1" kern="0" dirty="0" err="1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Woollam</a:t>
            </a:r>
            <a:r>
              <a:rPr lang="en-US" sz="2600" b="1" kern="0" dirty="0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VASE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r>
              <a:rPr lang="en-US" sz="1900" kern="0" dirty="0" smtClean="0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two grating </a:t>
            </a:r>
            <a:r>
              <a:rPr lang="en-US" sz="1900" kern="0" dirty="0" err="1" smtClean="0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monochromator</a:t>
            </a:r>
            <a:r>
              <a:rPr lang="en-US" sz="1900" kern="0" dirty="0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900" kern="0" dirty="0" smtClean="0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2500-190 nm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endParaRPr lang="en-US" sz="1900" kern="0" dirty="0" smtClean="0">
              <a:solidFill>
                <a:srgbClr val="808080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r>
              <a:rPr lang="en-US" sz="1900" kern="0" dirty="0" smtClean="0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detectors </a:t>
            </a:r>
            <a:r>
              <a:rPr lang="en-US" sz="1900" kern="0" dirty="0" err="1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InGaAs</a:t>
            </a:r>
            <a:r>
              <a:rPr lang="en-US" sz="1900" kern="0" dirty="0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-Si + PMT </a:t>
            </a:r>
            <a:endParaRPr lang="en-US" sz="1900" kern="0" dirty="0" smtClean="0">
              <a:solidFill>
                <a:srgbClr val="808080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endParaRPr lang="en-US" sz="1900" kern="0" dirty="0" smtClean="0">
              <a:solidFill>
                <a:srgbClr val="808080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r>
              <a:rPr lang="en-US" sz="1900" kern="0" dirty="0" smtClean="0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adjustable </a:t>
            </a:r>
            <a:r>
              <a:rPr lang="en-US" sz="1900" kern="0" dirty="0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compensator (</a:t>
            </a:r>
            <a:r>
              <a:rPr lang="en-US" sz="1900" kern="0" dirty="0" smtClean="0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auto-retarder)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endParaRPr lang="en-US" sz="1900" kern="0" dirty="0" smtClean="0">
              <a:solidFill>
                <a:srgbClr val="808080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r>
              <a:rPr lang="en-US" sz="1900" kern="0" dirty="0" smtClean="0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/>
              </a:rPr>
              <a:t>precise </a:t>
            </a:r>
            <a:r>
              <a:rPr lang="en-US" sz="1900" kern="0" dirty="0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/>
              </a:rPr>
              <a:t>determination of </a:t>
            </a:r>
            <a:r>
              <a:rPr lang="en-US" sz="1900" kern="0" dirty="0" smtClean="0">
                <a:solidFill>
                  <a:srgbClr val="808080"/>
                </a:solidFill>
                <a:latin typeface="Symbol" pitchFamily="18" charset="2"/>
                <a:ea typeface="ＭＳ Ｐゴシック" charset="0"/>
                <a:cs typeface="ＭＳ Ｐゴシック"/>
              </a:rPr>
              <a:t>D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endParaRPr lang="en-US" sz="1900" kern="0" dirty="0">
              <a:solidFill>
                <a:srgbClr val="808080"/>
              </a:solidFill>
              <a:latin typeface="Calibri" pitchFamily="34" charset="0"/>
              <a:ea typeface="ＭＳ Ｐゴシック" charset="0"/>
              <a:cs typeface="ＭＳ Ｐゴシック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r>
              <a:rPr lang="en-US" sz="1900" kern="0" dirty="0" smtClean="0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/>
              </a:rPr>
              <a:t>determination </a:t>
            </a:r>
            <a:r>
              <a:rPr lang="en-US" sz="1900" kern="0" dirty="0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/>
              </a:rPr>
              <a:t>of depolarization </a:t>
            </a:r>
            <a:endParaRPr lang="en-US" sz="1900" kern="0" dirty="0" smtClean="0">
              <a:solidFill>
                <a:srgbClr val="808080"/>
              </a:solidFill>
              <a:latin typeface="Calibri" pitchFamily="34" charset="0"/>
              <a:ea typeface="ＭＳ Ｐゴシック" charset="0"/>
              <a:cs typeface="ＭＳ Ｐゴシック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endParaRPr lang="en-US" sz="1900" kern="0" dirty="0">
              <a:solidFill>
                <a:srgbClr val="808080"/>
              </a:solidFill>
              <a:latin typeface="Calibri" pitchFamily="34" charset="0"/>
              <a:ea typeface="ＭＳ Ｐゴシック" charset="0"/>
              <a:cs typeface="ＭＳ Ｐゴシック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r>
              <a:rPr lang="en-US" sz="1900" kern="0" dirty="0" smtClean="0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/>
              </a:rPr>
              <a:t>Muller </a:t>
            </a:r>
            <a:r>
              <a:rPr lang="en-US" sz="1900" kern="0" dirty="0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/>
              </a:rPr>
              <a:t>matrix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endParaRPr lang="en-US" sz="1900" kern="0" dirty="0" smtClean="0">
              <a:solidFill>
                <a:srgbClr val="808080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Arial" pitchFamily="34" charset="0"/>
              <a:buChar char="•"/>
            </a:pPr>
            <a:r>
              <a:rPr lang="en-US" sz="1900" kern="0" dirty="0" smtClean="0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automated </a:t>
            </a:r>
            <a:r>
              <a:rPr lang="en-US" sz="1900" kern="0" dirty="0">
                <a:solidFill>
                  <a:srgbClr val="80808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change of angle of incidence</a:t>
            </a:r>
          </a:p>
        </p:txBody>
      </p:sp>
      <p:sp>
        <p:nvSpPr>
          <p:cNvPr id="8" name="Zástupný symbol pro číslo snímku 3"/>
          <p:cNvSpPr txBox="1">
            <a:spLocks/>
          </p:cNvSpPr>
          <p:nvPr/>
        </p:nvSpPr>
        <p:spPr>
          <a:xfrm>
            <a:off x="-1" y="6501656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12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1" name="Zástupný symbol pro číslo snímku 3"/>
          <p:cNvSpPr txBox="1">
            <a:spLocks/>
          </p:cNvSpPr>
          <p:nvPr/>
        </p:nvSpPr>
        <p:spPr>
          <a:xfrm>
            <a:off x="-1" y="6481290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9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200026"/>
            <a:ext cx="8274050" cy="477450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1200" spc="100" dirty="0" err="1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Tescan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Mira3 - lithography 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SEM</a:t>
            </a:r>
          </a:p>
        </p:txBody>
      </p:sp>
      <p:sp>
        <p:nvSpPr>
          <p:cNvPr id="11" name="Zástupný symbol pro číslo snímku 3"/>
          <p:cNvSpPr txBox="1">
            <a:spLocks/>
          </p:cNvSpPr>
          <p:nvPr/>
        </p:nvSpPr>
        <p:spPr>
          <a:xfrm>
            <a:off x="-1" y="6501656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14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 txBox="1">
            <a:spLocks/>
          </p:cNvSpPr>
          <p:nvPr/>
        </p:nvSpPr>
        <p:spPr>
          <a:xfrm>
            <a:off x="-1" y="6481290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34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200026"/>
            <a:ext cx="8274050" cy="477450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1200" spc="100" dirty="0" err="1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Tescan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Mira3 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- 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lithography 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SEM</a:t>
            </a:r>
          </a:p>
        </p:txBody>
      </p:sp>
      <p:sp>
        <p:nvSpPr>
          <p:cNvPr id="9" name="Zástupný symbol pro obsah 4"/>
          <p:cNvSpPr txBox="1">
            <a:spLocks/>
          </p:cNvSpPr>
          <p:nvPr/>
        </p:nvSpPr>
        <p:spPr>
          <a:xfrm>
            <a:off x="4781550" y="962025"/>
            <a:ext cx="4067175" cy="5202238"/>
          </a:xfrm>
          <a:prstGeom prst="rect">
            <a:avLst/>
          </a:prstGeom>
          <a:solidFill>
            <a:srgbClr val="F2F2F2"/>
          </a:solidFill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2800">
                <a:solidFill>
                  <a:srgbClr val="80808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2400">
                <a:solidFill>
                  <a:srgbClr val="808080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2000">
                <a:solidFill>
                  <a:srgbClr val="808080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>
                <a:solidFill>
                  <a:srgbClr val="808080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808080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FEG </a:t>
            </a:r>
            <a:r>
              <a:rPr lang="cs-CZ" sz="2000" kern="0" dirty="0" smtClean="0"/>
              <a:t>SEM</a:t>
            </a:r>
            <a:r>
              <a:rPr lang="en-US" sz="2000" kern="0" dirty="0" smtClean="0"/>
              <a:t> – </a:t>
            </a:r>
            <a:r>
              <a:rPr lang="en-US" sz="2000" kern="0" dirty="0" err="1" smtClean="0"/>
              <a:t>Tescan</a:t>
            </a:r>
            <a:r>
              <a:rPr lang="en-US" sz="2000" kern="0" dirty="0" smtClean="0"/>
              <a:t> Mira3</a:t>
            </a:r>
          </a:p>
          <a:p>
            <a:pPr lvl="1"/>
            <a:r>
              <a:rPr lang="cs-CZ" sz="1800" kern="0" dirty="0" smtClean="0"/>
              <a:t>U = 200 V – 30 </a:t>
            </a:r>
            <a:r>
              <a:rPr lang="cs-CZ" sz="1800" kern="0" dirty="0" err="1" smtClean="0"/>
              <a:t>kV</a:t>
            </a:r>
            <a:endParaRPr lang="cs-CZ" sz="1800" kern="0" dirty="0" smtClean="0"/>
          </a:p>
          <a:p>
            <a:pPr lvl="1"/>
            <a:r>
              <a:rPr lang="cs-CZ" sz="1800" kern="0" dirty="0" smtClean="0"/>
              <a:t>I = 2 </a:t>
            </a:r>
            <a:r>
              <a:rPr lang="cs-CZ" sz="1800" kern="0" dirty="0" err="1" smtClean="0"/>
              <a:t>pA</a:t>
            </a:r>
            <a:r>
              <a:rPr lang="cs-CZ" sz="1800" kern="0" dirty="0" smtClean="0"/>
              <a:t> – 200 </a:t>
            </a:r>
            <a:r>
              <a:rPr lang="cs-CZ" sz="1800" kern="0" dirty="0" err="1" smtClean="0"/>
              <a:t>nA</a:t>
            </a:r>
            <a:endParaRPr lang="cs-CZ" sz="1800" kern="0" dirty="0" smtClean="0"/>
          </a:p>
          <a:p>
            <a:pPr lvl="1"/>
            <a:r>
              <a:rPr lang="en-US" sz="1800" kern="0" dirty="0" smtClean="0"/>
              <a:t>resolution</a:t>
            </a:r>
            <a:r>
              <a:rPr lang="cs-CZ" sz="1800" kern="0" dirty="0" smtClean="0"/>
              <a:t> &lt; </a:t>
            </a:r>
            <a:r>
              <a:rPr lang="en-US" sz="1800" kern="0" dirty="0" smtClean="0"/>
              <a:t>1,2 </a:t>
            </a:r>
            <a:r>
              <a:rPr lang="cs-CZ" sz="1800" kern="0" dirty="0" err="1" smtClean="0"/>
              <a:t>nm</a:t>
            </a:r>
            <a:r>
              <a:rPr lang="cs-CZ" sz="1800" kern="0" dirty="0" smtClean="0"/>
              <a:t> </a:t>
            </a:r>
            <a:r>
              <a:rPr lang="en-US" sz="1800" kern="0" dirty="0" smtClean="0"/>
              <a:t>with</a:t>
            </a:r>
            <a:r>
              <a:rPr lang="cs-CZ" sz="1800" kern="0" dirty="0" smtClean="0"/>
              <a:t> 30 </a:t>
            </a:r>
            <a:r>
              <a:rPr lang="cs-CZ" sz="1800" kern="0" dirty="0" err="1" smtClean="0"/>
              <a:t>kV</a:t>
            </a:r>
            <a:endParaRPr lang="en-US" sz="1800" kern="0" dirty="0" smtClean="0"/>
          </a:p>
          <a:p>
            <a:pPr lvl="1"/>
            <a:r>
              <a:rPr lang="en-US" sz="1800" kern="0" dirty="0" smtClean="0"/>
              <a:t>detectors</a:t>
            </a:r>
          </a:p>
          <a:p>
            <a:pPr lvl="2"/>
            <a:r>
              <a:rPr lang="cs-CZ" sz="1600" kern="0" dirty="0" smtClean="0">
                <a:cs typeface="ＭＳ Ｐゴシック" charset="0"/>
              </a:rPr>
              <a:t>SE</a:t>
            </a:r>
            <a:r>
              <a:rPr lang="en-US" sz="1600" kern="0" dirty="0" smtClean="0">
                <a:cs typeface="ＭＳ Ｐゴシック" charset="0"/>
              </a:rPr>
              <a:t>, </a:t>
            </a:r>
            <a:r>
              <a:rPr lang="cs-CZ" sz="1600" kern="0" dirty="0" smtClean="0">
                <a:cs typeface="ＭＳ Ｐゴシック" charset="0"/>
              </a:rPr>
              <a:t>In-</a:t>
            </a:r>
            <a:r>
              <a:rPr lang="cs-CZ" sz="1600" kern="0" dirty="0" err="1" smtClean="0">
                <a:cs typeface="ＭＳ Ｐゴシック" charset="0"/>
              </a:rPr>
              <a:t>beam</a:t>
            </a:r>
            <a:r>
              <a:rPr lang="en-US" sz="1600" kern="0" dirty="0" smtClean="0">
                <a:cs typeface="ＭＳ Ｐゴシック" charset="0"/>
              </a:rPr>
              <a:t> </a:t>
            </a:r>
            <a:r>
              <a:rPr lang="cs-CZ" sz="1600" kern="0" dirty="0" smtClean="0">
                <a:cs typeface="ＭＳ Ｐゴシック" charset="0"/>
              </a:rPr>
              <a:t>SE</a:t>
            </a:r>
            <a:endParaRPr lang="en-US" kern="0" dirty="0" smtClean="0"/>
          </a:p>
          <a:p>
            <a:endParaRPr lang="en-US" sz="1800" kern="0" dirty="0" smtClean="0"/>
          </a:p>
          <a:p>
            <a:r>
              <a:rPr lang="en-US" sz="2000" kern="0" dirty="0" err="1" smtClean="0"/>
              <a:t>interferometric</a:t>
            </a:r>
            <a:r>
              <a:rPr lang="en-US" sz="2000" kern="0" dirty="0" smtClean="0"/>
              <a:t> stage - </a:t>
            </a:r>
            <a:r>
              <a:rPr lang="en-US" sz="2000" kern="0" dirty="0" err="1" smtClean="0"/>
              <a:t>Raith</a:t>
            </a:r>
            <a:endParaRPr lang="en-US" sz="2000" kern="0" dirty="0" smtClean="0"/>
          </a:p>
          <a:p>
            <a:pPr lvl="1"/>
            <a:r>
              <a:rPr lang="en-US" sz="1800" kern="0" dirty="0" smtClean="0"/>
              <a:t>resolution &lt; 2 nm</a:t>
            </a:r>
            <a:endParaRPr lang="cs-CZ" sz="1800" kern="0" dirty="0" smtClean="0"/>
          </a:p>
          <a:p>
            <a:pPr lvl="1"/>
            <a:r>
              <a:rPr lang="en-US" sz="1800" kern="0" dirty="0" smtClean="0"/>
              <a:t>repeatability &lt; 40 nm</a:t>
            </a:r>
          </a:p>
          <a:p>
            <a:pPr lvl="1"/>
            <a:r>
              <a:rPr lang="en-US" sz="1800" kern="0" dirty="0" smtClean="0"/>
              <a:t>stitching field</a:t>
            </a:r>
          </a:p>
          <a:p>
            <a:endParaRPr lang="en-US" sz="2000" kern="0" dirty="0" smtClean="0"/>
          </a:p>
          <a:p>
            <a:r>
              <a:rPr lang="en-US" sz="2000" kern="0" dirty="0" smtClean="0"/>
              <a:t>lithographic software – </a:t>
            </a:r>
            <a:r>
              <a:rPr lang="en-US" sz="2000" kern="0" dirty="0" err="1" smtClean="0"/>
              <a:t>Elphy</a:t>
            </a:r>
            <a:r>
              <a:rPr lang="en-US" sz="2000" kern="0" dirty="0" smtClean="0"/>
              <a:t> Plus</a:t>
            </a:r>
          </a:p>
          <a:p>
            <a:pPr lvl="1"/>
            <a:r>
              <a:rPr lang="en-US" sz="1800" kern="0" dirty="0" smtClean="0"/>
              <a:t>GDSII compatibility</a:t>
            </a:r>
            <a:endParaRPr lang="cs-CZ" sz="1800" kern="0" baseline="-25000" dirty="0" smtClean="0"/>
          </a:p>
        </p:txBody>
      </p:sp>
      <p:sp>
        <p:nvSpPr>
          <p:cNvPr id="11" name="Obdélník 10"/>
          <p:cNvSpPr/>
          <p:nvPr/>
        </p:nvSpPr>
        <p:spPr>
          <a:xfrm>
            <a:off x="866087" y="6170236"/>
            <a:ext cx="3361177" cy="523220"/>
          </a:xfrm>
          <a:prstGeom prst="rect">
            <a:avLst/>
          </a:prstGeom>
          <a:solidFill>
            <a:srgbClr val="F2F2F2"/>
          </a:solidFill>
          <a:effectLst/>
        </p:spPr>
        <p:txBody>
          <a:bodyPr wrap="none">
            <a:spAutoFit/>
          </a:bodyPr>
          <a:lstStyle/>
          <a:p>
            <a:r>
              <a:rPr lang="en-US" sz="28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installed at MU, CLR</a:t>
            </a:r>
            <a:endParaRPr lang="en-US" sz="28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12" name="Zástupný symbol pro číslo snímku 3"/>
          <p:cNvSpPr txBox="1">
            <a:spLocks/>
          </p:cNvSpPr>
          <p:nvPr/>
        </p:nvSpPr>
        <p:spPr>
          <a:xfrm>
            <a:off x="-1" y="6501656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14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6" name="Zástupný symbol pro číslo snímku 3"/>
          <p:cNvSpPr txBox="1">
            <a:spLocks/>
          </p:cNvSpPr>
          <p:nvPr/>
        </p:nvSpPr>
        <p:spPr>
          <a:xfrm>
            <a:off x="-1" y="6481290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7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1200" spc="100" dirty="0" err="1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Diffractometer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- </a:t>
            </a:r>
            <a:r>
              <a:rPr lang="en-US" b="1" kern="1200" spc="100" dirty="0" err="1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Rigaku</a:t>
            </a:r>
            <a:endParaRPr lang="en-US" b="1" kern="1200" spc="100" dirty="0">
              <a:ln w="18000">
                <a:solidFill>
                  <a:srgbClr val="6EB33B"/>
                </a:solidFill>
                <a:prstDash val="solid"/>
              </a:ln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13" y="2664178"/>
            <a:ext cx="5826257" cy="3646311"/>
          </a:xfrm>
        </p:spPr>
      </p:pic>
      <p:sp>
        <p:nvSpPr>
          <p:cNvPr id="12" name="Zástupný symbol pro číslo snímku 3"/>
          <p:cNvSpPr txBox="1">
            <a:spLocks/>
          </p:cNvSpPr>
          <p:nvPr/>
        </p:nvSpPr>
        <p:spPr>
          <a:xfrm>
            <a:off x="-1" y="6501656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11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5" name="Zástupný symbol pro číslo snímku 3"/>
          <p:cNvSpPr txBox="1">
            <a:spLocks/>
          </p:cNvSpPr>
          <p:nvPr/>
        </p:nvSpPr>
        <p:spPr>
          <a:xfrm>
            <a:off x="-1" y="6481290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Picture 5" descr="1"/>
          <p:cNvPicPr>
            <a:picLocks noChangeAspect="1" noChangeArrowheads="1"/>
          </p:cNvPicPr>
          <p:nvPr/>
        </p:nvPicPr>
        <p:blipFill>
          <a:blip r:embed="rId3" cstate="print"/>
          <a:srcRect l="31074"/>
          <a:stretch>
            <a:fillRect/>
          </a:stretch>
        </p:blipFill>
        <p:spPr bwMode="auto">
          <a:xfrm>
            <a:off x="275394" y="797083"/>
            <a:ext cx="2495402" cy="351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835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Booking system – monitoring the activities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0213" y="1092200"/>
            <a:ext cx="8285162" cy="47958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889806"/>
            <a:ext cx="6272212" cy="49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788978" y="6012417"/>
            <a:ext cx="4773486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8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web database of instruments</a:t>
            </a:r>
            <a:endParaRPr lang="en-US" sz="28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6" name="Zástupný symbol pro číslo snímku 3"/>
          <p:cNvSpPr txBox="1">
            <a:spLocks/>
          </p:cNvSpPr>
          <p:nvPr/>
        </p:nvSpPr>
        <p:spPr>
          <a:xfrm>
            <a:off x="-1" y="6481290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4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6"/>
          <p:cNvSpPr>
            <a:spLocks noGrp="1"/>
          </p:cNvSpPr>
          <p:nvPr>
            <p:ph type="title"/>
          </p:nvPr>
        </p:nvSpPr>
        <p:spPr>
          <a:xfrm>
            <a:off x="3936321" y="222602"/>
            <a:ext cx="4664740" cy="498598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… in scientific meaning</a:t>
            </a:r>
            <a:endParaRPr lang="en-US" sz="3600" b="1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 b="15225"/>
          <a:stretch/>
        </p:blipFill>
        <p:spPr>
          <a:xfrm>
            <a:off x="146756" y="469337"/>
            <a:ext cx="1766808" cy="3743698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660535" y="100005"/>
            <a:ext cx="1085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scientist</a:t>
            </a:r>
            <a:endParaRPr lang="en-US" b="1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247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400" kern="1200" spc="100" dirty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ongoing </a:t>
            </a:r>
            <a:r>
              <a:rPr lang="en-US" sz="2400" kern="12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projects:</a:t>
            </a:r>
            <a:endParaRPr lang="en-US" sz="2400" kern="12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  <a:ea typeface="ＭＳ Ｐゴシック" pitchFamily="34" charset="-128"/>
              <a:cs typeface="+mn-cs"/>
            </a:endParaRPr>
          </a:p>
          <a:p>
            <a:r>
              <a:rPr lang="en-US" sz="2000" b="1" dirty="0" smtClean="0"/>
              <a:t>CF Open Access</a:t>
            </a:r>
            <a:endParaRPr lang="en-US" sz="2000" dirty="0" smtClean="0"/>
          </a:p>
          <a:p>
            <a:pPr lvl="1"/>
            <a:r>
              <a:rPr lang="en-US" sz="1800" b="1" dirty="0"/>
              <a:t>available and accessible for the </a:t>
            </a:r>
            <a:r>
              <a:rPr lang="en-US" sz="1800" b="1" dirty="0" smtClean="0"/>
              <a:t>external Czech </a:t>
            </a:r>
            <a:r>
              <a:rPr lang="en-US" sz="1800" b="1" dirty="0"/>
              <a:t>and international research </a:t>
            </a:r>
            <a:r>
              <a:rPr lang="en-US" sz="1800" b="1" dirty="0" smtClean="0"/>
              <a:t>teams </a:t>
            </a:r>
          </a:p>
          <a:p>
            <a:pPr lvl="1"/>
            <a:r>
              <a:rPr lang="en-US" sz="1800" dirty="0" smtClean="0"/>
              <a:t>20 </a:t>
            </a:r>
            <a:r>
              <a:rPr lang="en-US" sz="1800" dirty="0" smtClean="0"/>
              <a:t>% of lab time to external academic users for free</a:t>
            </a:r>
          </a:p>
          <a:p>
            <a:pPr lvl="1"/>
            <a:r>
              <a:rPr lang="en-US" sz="1800" dirty="0" smtClean="0"/>
              <a:t>CEITEC instruments + shared instruments of </a:t>
            </a:r>
            <a:r>
              <a:rPr lang="en-US" sz="1800" dirty="0" smtClean="0"/>
              <a:t>RP1, RP2 </a:t>
            </a:r>
            <a:r>
              <a:rPr lang="en-US" sz="1800" dirty="0" smtClean="0"/>
              <a:t>group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http</a:t>
            </a:r>
            <a:r>
              <a:rPr lang="en-US" sz="1800" dirty="0"/>
              <a:t>://www.ceitec.eu/project-ceitec-open-access/t1368</a:t>
            </a:r>
            <a:endParaRPr lang="en-US" sz="1800" dirty="0"/>
          </a:p>
          <a:p>
            <a:pPr lvl="2"/>
            <a:endParaRPr lang="en-US" sz="1600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CF projects</a:t>
            </a:r>
          </a:p>
        </p:txBody>
      </p:sp>
      <p:sp>
        <p:nvSpPr>
          <p:cNvPr id="5" name="Zástupný symbol pro číslo snímku 3"/>
          <p:cNvSpPr txBox="1">
            <a:spLocks/>
          </p:cNvSpPr>
          <p:nvPr/>
        </p:nvSpPr>
        <p:spPr>
          <a:xfrm>
            <a:off x="-1" y="6501656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9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marL="363538" indent="-363538" eaLnBrk="1" hangingPunct="1"/>
            <a:r>
              <a:rPr lang="cs-CZ" smtClean="0"/>
              <a:t>Thank you for your attention</a:t>
            </a:r>
          </a:p>
        </p:txBody>
      </p:sp>
      <p:sp>
        <p:nvSpPr>
          <p:cNvPr id="5529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98513" y="3576638"/>
            <a:ext cx="5010150" cy="13620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/>
              <a:t>Central European Institute of Technology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c/o Masaryk University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Žerotínovo nám. 9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601 77 Brno, Czech Republic</a:t>
            </a:r>
          </a:p>
          <a:p>
            <a:pPr eaLnBrk="1" hangingPunct="1">
              <a:lnSpc>
                <a:spcPct val="90000"/>
              </a:lnSpc>
            </a:pPr>
            <a:endParaRPr lang="cs-CZ" smtClean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rgbClr val="7AC143"/>
                </a:solidFill>
              </a:rPr>
              <a:t>www.ceitec.eu | info@ceitec.cz</a:t>
            </a:r>
          </a:p>
          <a:p>
            <a:pPr eaLnBrk="1" hangingPunct="1">
              <a:lnSpc>
                <a:spcPct val="90000"/>
              </a:lnSpc>
            </a:pP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200026"/>
            <a:ext cx="8274050" cy="477450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recently installed - Lithography SEM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t="-212" r="-812" b="10381"/>
          <a:stretch/>
        </p:blipFill>
        <p:spPr>
          <a:xfrm>
            <a:off x="4990939" y="4047525"/>
            <a:ext cx="1973866" cy="198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7"/>
          <a:stretch/>
        </p:blipFill>
        <p:spPr>
          <a:xfrm>
            <a:off x="4992314" y="1667475"/>
            <a:ext cx="1972491" cy="1980000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3" y="1787925"/>
            <a:ext cx="4435265" cy="3951082"/>
          </a:xfrm>
        </p:spPr>
      </p:pic>
      <p:sp>
        <p:nvSpPr>
          <p:cNvPr id="6" name="Obdélník 5"/>
          <p:cNvSpPr/>
          <p:nvPr/>
        </p:nvSpPr>
        <p:spPr>
          <a:xfrm>
            <a:off x="1465252" y="1874674"/>
            <a:ext cx="2750165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400" b="1" spc="100" dirty="0">
                <a:ln w="18000">
                  <a:solidFill>
                    <a:schemeClr val="bg1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SEM objective</a:t>
            </a:r>
          </a:p>
        </p:txBody>
      </p:sp>
      <p:sp>
        <p:nvSpPr>
          <p:cNvPr id="9" name="Obdélník 8"/>
          <p:cNvSpPr/>
          <p:nvPr/>
        </p:nvSpPr>
        <p:spPr>
          <a:xfrm>
            <a:off x="4560686" y="864811"/>
            <a:ext cx="4427238" cy="523220"/>
          </a:xfrm>
          <a:prstGeom prst="rect">
            <a:avLst/>
          </a:prstGeom>
          <a:solidFill>
            <a:srgbClr val="F2F2F2"/>
          </a:solidFill>
          <a:effectLst/>
        </p:spPr>
        <p:txBody>
          <a:bodyPr wrap="none">
            <a:spAutoFit/>
          </a:bodyPr>
          <a:lstStyle/>
          <a:p>
            <a:r>
              <a:rPr lang="en-US" sz="28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Electron Beam Lithography</a:t>
            </a:r>
            <a:endParaRPr lang="en-US" sz="28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7256453" y="2274511"/>
            <a:ext cx="785408" cy="523220"/>
          </a:xfrm>
          <a:prstGeom prst="rect">
            <a:avLst/>
          </a:prstGeom>
          <a:solidFill>
            <a:srgbClr val="F2F2F2"/>
          </a:solidFill>
          <a:effectLst/>
        </p:spPr>
        <p:txBody>
          <a:bodyPr wrap="none">
            <a:spAutoFit/>
          </a:bodyPr>
          <a:lstStyle/>
          <a:p>
            <a:r>
              <a:rPr lang="en-US" sz="28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star</a:t>
            </a:r>
            <a:endParaRPr lang="en-US" sz="28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7114392" y="4568875"/>
            <a:ext cx="1835887" cy="954107"/>
          </a:xfrm>
          <a:prstGeom prst="rect">
            <a:avLst/>
          </a:prstGeom>
          <a:solidFill>
            <a:srgbClr val="F2F2F2"/>
          </a:solidFill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concentric</a:t>
            </a:r>
          </a:p>
          <a:p>
            <a:pPr algn="ctr"/>
            <a:r>
              <a:rPr lang="en-US" sz="28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circles</a:t>
            </a:r>
            <a:endParaRPr lang="en-US" sz="28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465252" y="5212198"/>
            <a:ext cx="3506636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400" b="1" spc="100" dirty="0" err="1" smtClean="0">
                <a:ln w="18000">
                  <a:solidFill>
                    <a:schemeClr val="bg1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interferometric</a:t>
            </a:r>
            <a:r>
              <a:rPr lang="en-US" sz="2400" b="1" spc="100" dirty="0" smtClean="0">
                <a:ln w="18000">
                  <a:solidFill>
                    <a:schemeClr val="bg1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 </a:t>
            </a:r>
            <a:r>
              <a:rPr lang="en-US" sz="2400" b="1" spc="100" dirty="0">
                <a:ln w="18000">
                  <a:solidFill>
                    <a:schemeClr val="bg1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stage</a:t>
            </a:r>
          </a:p>
        </p:txBody>
      </p:sp>
      <p:sp>
        <p:nvSpPr>
          <p:cNvPr id="14" name="Zástupný symbol pro číslo snímku 3"/>
          <p:cNvSpPr txBox="1">
            <a:spLocks/>
          </p:cNvSpPr>
          <p:nvPr/>
        </p:nvSpPr>
        <p:spPr>
          <a:xfrm>
            <a:off x="-1" y="6501656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14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5" name="Zástupný symbol pro číslo snímku 3"/>
          <p:cNvSpPr txBox="1">
            <a:spLocks/>
          </p:cNvSpPr>
          <p:nvPr/>
        </p:nvSpPr>
        <p:spPr>
          <a:xfrm>
            <a:off x="-1" y="6481290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200026"/>
            <a:ext cx="8274050" cy="476249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1200" spc="100" dirty="0" err="1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NTegra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Spectra 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- SPM + </a:t>
            </a:r>
            <a:r>
              <a:rPr lang="en-US" b="1" kern="1200" spc="100" dirty="0" err="1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Symbol" pitchFamily="18" charset="2"/>
                <a:ea typeface="ＭＳ Ｐゴシック" pitchFamily="34" charset="-128"/>
                <a:cs typeface="+mn-cs"/>
              </a:rPr>
              <a:t>m</a:t>
            </a:r>
            <a:r>
              <a:rPr lang="en-US" b="1" kern="1200" spc="100" dirty="0" err="1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Raman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-&gt; 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TERS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3"/>
          <p:cNvSpPr txBox="1">
            <a:spLocks/>
          </p:cNvSpPr>
          <p:nvPr/>
        </p:nvSpPr>
        <p:spPr>
          <a:xfrm>
            <a:off x="-1" y="6501656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15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200026"/>
            <a:ext cx="8274050" cy="476249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recently 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installed - SPM + </a:t>
            </a:r>
            <a:r>
              <a:rPr lang="en-US" b="1" kern="1200" spc="100" dirty="0" err="1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Symbol" pitchFamily="18" charset="2"/>
                <a:ea typeface="ＭＳ Ｐゴシック" pitchFamily="34" charset="-128"/>
                <a:cs typeface="+mn-cs"/>
              </a:rPr>
              <a:t>m</a:t>
            </a:r>
            <a:r>
              <a:rPr lang="en-US" b="1" kern="1200" spc="100" dirty="0" err="1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Raman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-&gt; 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TERS</a:t>
            </a:r>
          </a:p>
        </p:txBody>
      </p:sp>
      <p:sp>
        <p:nvSpPr>
          <p:cNvPr id="5" name="Obdélník 4"/>
          <p:cNvSpPr/>
          <p:nvPr/>
        </p:nvSpPr>
        <p:spPr>
          <a:xfrm>
            <a:off x="674534" y="6137276"/>
            <a:ext cx="4566763" cy="523220"/>
          </a:xfrm>
          <a:prstGeom prst="rect">
            <a:avLst/>
          </a:prstGeom>
          <a:solidFill>
            <a:srgbClr val="F2F2F2"/>
          </a:solidFill>
          <a:effectLst/>
        </p:spPr>
        <p:txBody>
          <a:bodyPr wrap="none">
            <a:spAutoFit/>
          </a:bodyPr>
          <a:lstStyle/>
          <a:p>
            <a:r>
              <a:rPr lang="en-US" sz="28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installed at MU, CLR service</a:t>
            </a:r>
            <a:endParaRPr lang="en-US" sz="28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6" name="Zástupný symbol pro obsah 4"/>
          <p:cNvSpPr txBox="1">
            <a:spLocks/>
          </p:cNvSpPr>
          <p:nvPr/>
        </p:nvSpPr>
        <p:spPr>
          <a:xfrm>
            <a:off x="4781549" y="1171576"/>
            <a:ext cx="4067175" cy="4724399"/>
          </a:xfrm>
          <a:prstGeom prst="rect">
            <a:avLst/>
          </a:prstGeom>
          <a:solidFill>
            <a:srgbClr val="F2F2F2"/>
          </a:solidFill>
        </p:spPr>
        <p:txBody>
          <a:bodyPr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2800">
                <a:solidFill>
                  <a:srgbClr val="80808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2400">
                <a:solidFill>
                  <a:srgbClr val="808080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2000">
                <a:solidFill>
                  <a:srgbClr val="808080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>
                <a:solidFill>
                  <a:srgbClr val="808080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808080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3200" b="1" dirty="0" err="1" smtClean="0"/>
              <a:t>NTegra</a:t>
            </a:r>
            <a:r>
              <a:rPr lang="en-US" sz="3200" b="1" dirty="0" smtClean="0"/>
              <a:t> Spectra</a:t>
            </a:r>
          </a:p>
          <a:p>
            <a:r>
              <a:rPr lang="en-US" dirty="0" smtClean="0"/>
              <a:t>SPM–</a:t>
            </a:r>
          </a:p>
          <a:p>
            <a:pPr lvl="1"/>
            <a:r>
              <a:rPr lang="en-US" dirty="0" smtClean="0"/>
              <a:t>AFM</a:t>
            </a:r>
            <a:r>
              <a:rPr lang="en-US" dirty="0"/>
              <a:t>, STM, MFM, </a:t>
            </a:r>
            <a:r>
              <a:rPr lang="en-US" dirty="0" smtClean="0"/>
              <a:t>…</a:t>
            </a:r>
          </a:p>
          <a:p>
            <a:pPr lvl="1"/>
            <a:r>
              <a:rPr lang="en-US" dirty="0" smtClean="0"/>
              <a:t>cantilever, tuning fork</a:t>
            </a:r>
            <a:endParaRPr lang="cs-CZ" dirty="0"/>
          </a:p>
          <a:p>
            <a:endParaRPr lang="en-US" dirty="0"/>
          </a:p>
          <a:p>
            <a:r>
              <a:rPr lang="en-US" dirty="0"/>
              <a:t>optical microscope –</a:t>
            </a:r>
          </a:p>
          <a:p>
            <a:pPr lvl="1"/>
            <a:r>
              <a:rPr lang="en-US" dirty="0" smtClean="0"/>
              <a:t>NUV-VIS-NIR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Raman spectrometer – </a:t>
            </a:r>
          </a:p>
          <a:p>
            <a:pPr lvl="1"/>
            <a:r>
              <a:rPr lang="en-US" dirty="0"/>
              <a:t>EMCCD (VIS) + </a:t>
            </a:r>
            <a:r>
              <a:rPr lang="en-US" dirty="0" err="1"/>
              <a:t>InGaAS</a:t>
            </a:r>
            <a:r>
              <a:rPr lang="en-US" dirty="0"/>
              <a:t> (NIR)</a:t>
            </a:r>
          </a:p>
          <a:p>
            <a:pPr lvl="1"/>
            <a:r>
              <a:rPr lang="en-US" dirty="0" err="1"/>
              <a:t>grat</a:t>
            </a:r>
            <a:r>
              <a:rPr lang="en-US" dirty="0"/>
              <a:t>. 150 + 600 + 1800 gr/mm, </a:t>
            </a:r>
            <a:r>
              <a:rPr lang="en-US" dirty="0" err="1"/>
              <a:t>Echelle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Lasers</a:t>
            </a:r>
          </a:p>
          <a:p>
            <a:pPr lvl="1"/>
            <a:r>
              <a:rPr lang="cs-CZ" dirty="0" err="1"/>
              <a:t>dual</a:t>
            </a:r>
            <a:r>
              <a:rPr lang="cs-CZ" dirty="0"/>
              <a:t> </a:t>
            </a:r>
            <a:r>
              <a:rPr lang="cs-CZ" dirty="0" smtClean="0"/>
              <a:t>NUV/blue</a:t>
            </a:r>
            <a:r>
              <a:rPr lang="en-US" dirty="0" smtClean="0"/>
              <a:t> - </a:t>
            </a:r>
            <a:r>
              <a:rPr lang="cs-CZ" dirty="0" smtClean="0"/>
              <a:t>325nm</a:t>
            </a:r>
            <a:r>
              <a:rPr lang="en-US" dirty="0" smtClean="0"/>
              <a:t> + </a:t>
            </a:r>
            <a:r>
              <a:rPr lang="cs-CZ" dirty="0" smtClean="0"/>
              <a:t>441nm</a:t>
            </a:r>
            <a:endParaRPr lang="en-US" dirty="0" smtClean="0"/>
          </a:p>
          <a:p>
            <a:pPr lvl="1"/>
            <a:r>
              <a:rPr lang="cs-CZ" dirty="0" smtClean="0"/>
              <a:t>green solid </a:t>
            </a:r>
            <a:r>
              <a:rPr lang="cs-CZ" dirty="0" err="1" smtClean="0"/>
              <a:t>state</a:t>
            </a:r>
            <a:r>
              <a:rPr lang="cs-CZ" dirty="0" smtClean="0"/>
              <a:t> </a:t>
            </a:r>
            <a:r>
              <a:rPr lang="en-US" dirty="0" smtClean="0"/>
              <a:t>- </a:t>
            </a:r>
            <a:r>
              <a:rPr lang="cs-CZ" dirty="0" smtClean="0"/>
              <a:t>532nm</a:t>
            </a:r>
            <a:endParaRPr lang="en-US" dirty="0" smtClean="0"/>
          </a:p>
          <a:p>
            <a:pPr lvl="1"/>
            <a:r>
              <a:rPr lang="cs-CZ" dirty="0" smtClean="0"/>
              <a:t>NIR </a:t>
            </a:r>
            <a:r>
              <a:rPr lang="cs-CZ" dirty="0" err="1"/>
              <a:t>diode</a:t>
            </a:r>
            <a:r>
              <a:rPr lang="cs-CZ" dirty="0"/>
              <a:t> laser </a:t>
            </a:r>
            <a:r>
              <a:rPr lang="en-US" dirty="0" smtClean="0"/>
              <a:t>- </a:t>
            </a:r>
            <a:r>
              <a:rPr lang="cs-CZ" dirty="0" smtClean="0"/>
              <a:t>785nm</a:t>
            </a:r>
            <a:endParaRPr lang="en-US" dirty="0" smtClean="0"/>
          </a:p>
          <a:p>
            <a:pPr lvl="1"/>
            <a:r>
              <a:rPr lang="cs-CZ" dirty="0" err="1" smtClean="0"/>
              <a:t>supercontinuum</a:t>
            </a:r>
            <a:r>
              <a:rPr lang="cs-CZ" dirty="0" smtClean="0"/>
              <a:t> </a:t>
            </a:r>
            <a:r>
              <a:rPr lang="en-US" dirty="0" smtClean="0"/>
              <a:t>- </a:t>
            </a:r>
            <a:r>
              <a:rPr lang="cs-CZ" dirty="0" smtClean="0"/>
              <a:t>400-1600 </a:t>
            </a:r>
            <a:r>
              <a:rPr lang="cs-CZ" dirty="0" err="1" smtClean="0"/>
              <a:t>nm</a:t>
            </a:r>
            <a:r>
              <a:rPr lang="en-US" dirty="0" smtClean="0"/>
              <a:t>, for</a:t>
            </a:r>
            <a:r>
              <a:rPr lang="cs-CZ" dirty="0" smtClean="0"/>
              <a:t> </a:t>
            </a:r>
            <a:r>
              <a:rPr lang="cs-CZ" dirty="0" err="1"/>
              <a:t>luminescence</a:t>
            </a:r>
            <a:r>
              <a:rPr lang="cs-CZ" dirty="0"/>
              <a:t> </a:t>
            </a:r>
            <a:r>
              <a:rPr lang="en-US" dirty="0"/>
              <a:t>and </a:t>
            </a:r>
            <a:r>
              <a:rPr lang="cs-CZ" dirty="0" err="1" smtClean="0"/>
              <a:t>excitations</a:t>
            </a:r>
            <a:endParaRPr lang="en-US" dirty="0" smtClean="0"/>
          </a:p>
          <a:p>
            <a:pPr lvl="1"/>
            <a:endParaRPr lang="en-US" sz="1800" kern="0" baseline="-25000" dirty="0">
              <a:latin typeface="Calibri" pitchFamily="34" charset="0"/>
            </a:endParaRPr>
          </a:p>
          <a:p>
            <a:r>
              <a:rPr lang="en-US" dirty="0"/>
              <a:t>Tip Enhanced Raman Spectroscopy capable</a:t>
            </a:r>
            <a:endParaRPr lang="cs-CZ" dirty="0"/>
          </a:p>
        </p:txBody>
      </p:sp>
      <p:sp>
        <p:nvSpPr>
          <p:cNvPr id="7" name="Zástupný symbol pro číslo snímku 3"/>
          <p:cNvSpPr txBox="1">
            <a:spLocks/>
          </p:cNvSpPr>
          <p:nvPr/>
        </p:nvSpPr>
        <p:spPr>
          <a:xfrm>
            <a:off x="-1" y="6501656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15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8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200026"/>
            <a:ext cx="8274050" cy="476249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recently installed 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SPM + </a:t>
            </a:r>
            <a:r>
              <a:rPr lang="en-US" b="1" kern="1200" spc="100" dirty="0" err="1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Symbol" pitchFamily="18" charset="2"/>
                <a:ea typeface="ＭＳ Ｐゴシック" pitchFamily="34" charset="-128"/>
                <a:cs typeface="+mn-cs"/>
              </a:rPr>
              <a:t>m</a:t>
            </a:r>
            <a:r>
              <a:rPr lang="en-US" b="1" kern="1200" spc="100" dirty="0" err="1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Raman</a:t>
            </a:r>
            <a:r>
              <a:rPr lang="en-US" b="1" kern="1200" spc="100" dirty="0" smtClean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 -&gt; </a:t>
            </a:r>
            <a:r>
              <a:rPr lang="en-US" b="1" kern="1200" spc="100" dirty="0">
                <a:ln w="18000">
                  <a:solidFill>
                    <a:srgbClr val="6EB33B"/>
                  </a:solidFill>
                  <a:prstDash val="solid"/>
                </a:ln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  <a:ea typeface="ＭＳ Ｐゴシック" pitchFamily="34" charset="-128"/>
                <a:cs typeface="+mn-cs"/>
              </a:rPr>
              <a:t>TERS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4" y="3667126"/>
            <a:ext cx="4467754" cy="257268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4" y="876299"/>
            <a:ext cx="3502649" cy="2688283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846283" y="764142"/>
            <a:ext cx="2189638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0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SPM dock station</a:t>
            </a:r>
            <a:endParaRPr lang="en-US" sz="20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2"/>
          <a:stretch/>
        </p:blipFill>
        <p:spPr bwMode="auto">
          <a:xfrm>
            <a:off x="4435351" y="964197"/>
            <a:ext cx="3744712" cy="233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7"/>
          <a:stretch/>
        </p:blipFill>
        <p:spPr bwMode="auto">
          <a:xfrm>
            <a:off x="5482294" y="3755081"/>
            <a:ext cx="3370018" cy="233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384852" y="6376569"/>
            <a:ext cx="3983142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r"/>
            <a:r>
              <a:rPr lang="en-US" sz="2000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Spectra 3 – Raman spectrometer</a:t>
            </a:r>
            <a:endParaRPr lang="en-US" sz="2000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948894" y="3343274"/>
            <a:ext cx="3765070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000" spc="100" dirty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Raman map of </a:t>
            </a:r>
            <a:r>
              <a:rPr lang="en-US" sz="2000" spc="100" dirty="0" err="1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graphene</a:t>
            </a:r>
            <a:r>
              <a:rPr lang="en-US" sz="2000" spc="100" dirty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 flakes</a:t>
            </a:r>
          </a:p>
        </p:txBody>
      </p:sp>
      <p:sp>
        <p:nvSpPr>
          <p:cNvPr id="11" name="Zástupný symbol pro číslo snímku 3"/>
          <p:cNvSpPr txBox="1">
            <a:spLocks/>
          </p:cNvSpPr>
          <p:nvPr/>
        </p:nvSpPr>
        <p:spPr>
          <a:xfrm>
            <a:off x="-1" y="6501656"/>
            <a:ext cx="585215" cy="287956"/>
          </a:xfrm>
          <a:prstGeom prst="rect">
            <a:avLst/>
          </a:prstGeom>
          <a:solidFill>
            <a:srgbClr val="6EB33B"/>
          </a:solidFill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15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8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6"/>
          <p:cNvSpPr>
            <a:spLocks noGrp="1"/>
          </p:cNvSpPr>
          <p:nvPr>
            <p:ph type="title"/>
          </p:nvPr>
        </p:nvSpPr>
        <p:spPr>
          <a:xfrm>
            <a:off x="3936321" y="222602"/>
            <a:ext cx="4664740" cy="498598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… in scientific meaning</a:t>
            </a:r>
            <a:endParaRPr lang="en-US" sz="3600" b="1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 b="15225"/>
          <a:stretch/>
        </p:blipFill>
        <p:spPr>
          <a:xfrm>
            <a:off x="146756" y="469337"/>
            <a:ext cx="1766808" cy="3743698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660535" y="100005"/>
            <a:ext cx="1085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scientist</a:t>
            </a:r>
            <a:endParaRPr lang="en-US" b="1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cxnSp>
        <p:nvCxnSpPr>
          <p:cNvPr id="20" name="Přímá spojnice se šipkou 19"/>
          <p:cNvCxnSpPr/>
          <p:nvPr/>
        </p:nvCxnSpPr>
        <p:spPr bwMode="auto">
          <a:xfrm>
            <a:off x="2088443" y="1656519"/>
            <a:ext cx="609735" cy="39319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443" y="2244893"/>
            <a:ext cx="4929644" cy="2957035"/>
          </a:xfrm>
          <a:prstGeom prst="rect">
            <a:avLst/>
          </a:prstGeom>
        </p:spPr>
      </p:pic>
      <p:sp>
        <p:nvSpPr>
          <p:cNvPr id="23" name="Obdélník 22"/>
          <p:cNvSpPr/>
          <p:nvPr/>
        </p:nvSpPr>
        <p:spPr>
          <a:xfrm>
            <a:off x="2905087" y="1700262"/>
            <a:ext cx="4261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infrastructure of CEITEC core facilities</a:t>
            </a:r>
            <a:endParaRPr lang="en-US" b="1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292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6"/>
          <p:cNvSpPr>
            <a:spLocks noGrp="1"/>
          </p:cNvSpPr>
          <p:nvPr>
            <p:ph type="title"/>
          </p:nvPr>
        </p:nvSpPr>
        <p:spPr>
          <a:xfrm>
            <a:off x="3936321" y="222602"/>
            <a:ext cx="4664740" cy="498598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… in scientific meaning</a:t>
            </a:r>
            <a:endParaRPr lang="en-US" sz="3600" b="1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 b="15225"/>
          <a:stretch/>
        </p:blipFill>
        <p:spPr>
          <a:xfrm>
            <a:off x="146756" y="469337"/>
            <a:ext cx="1766808" cy="3743698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660535" y="100005"/>
            <a:ext cx="1085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scientist</a:t>
            </a:r>
            <a:endParaRPr lang="en-US" b="1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cxnSp>
        <p:nvCxnSpPr>
          <p:cNvPr id="20" name="Přímá spojnice se šipkou 19"/>
          <p:cNvCxnSpPr/>
          <p:nvPr/>
        </p:nvCxnSpPr>
        <p:spPr bwMode="auto">
          <a:xfrm>
            <a:off x="2088443" y="1656519"/>
            <a:ext cx="609735" cy="39319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443" y="2244893"/>
            <a:ext cx="1414131" cy="848263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047932" y="2232963"/>
            <a:ext cx="2562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equipped laboratories</a:t>
            </a:r>
            <a:endParaRPr lang="en-US" b="1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pic>
        <p:nvPicPr>
          <p:cNvPr id="11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288" y="2670670"/>
            <a:ext cx="2351939" cy="3152809"/>
          </a:xfrm>
        </p:spPr>
      </p:pic>
      <p:pic>
        <p:nvPicPr>
          <p:cNvPr id="12" name="Zástupný symbol pro obsah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2574" y="2669024"/>
            <a:ext cx="3090716" cy="326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Přímá spojnice se šipkou 12"/>
          <p:cNvCxnSpPr/>
          <p:nvPr/>
        </p:nvCxnSpPr>
        <p:spPr bwMode="auto">
          <a:xfrm>
            <a:off x="4216399" y="2036368"/>
            <a:ext cx="609735" cy="39319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3088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/>
          <p:cNvSpPr/>
          <p:nvPr/>
        </p:nvSpPr>
        <p:spPr bwMode="auto">
          <a:xfrm>
            <a:off x="1965670" y="1656519"/>
            <a:ext cx="4605867" cy="42672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241" y="3742016"/>
            <a:ext cx="967512" cy="1535120"/>
          </a:xfrm>
          <a:prstGeom prst="rect">
            <a:avLst/>
          </a:prstGeom>
        </p:spPr>
      </p:pic>
      <p:sp>
        <p:nvSpPr>
          <p:cNvPr id="5" name="Nadpis 6"/>
          <p:cNvSpPr>
            <a:spLocks noGrp="1"/>
          </p:cNvSpPr>
          <p:nvPr>
            <p:ph type="title"/>
          </p:nvPr>
        </p:nvSpPr>
        <p:spPr>
          <a:xfrm>
            <a:off x="3936321" y="222602"/>
            <a:ext cx="4664740" cy="498598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… in scientific meaning</a:t>
            </a:r>
            <a:endParaRPr lang="en-US" sz="3600" b="1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307915" y="1287187"/>
            <a:ext cx="3271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25/8/367 of laboratory work</a:t>
            </a:r>
            <a:endParaRPr lang="en-US" b="1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27" y="4509576"/>
            <a:ext cx="1444977" cy="12319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964" y="1841185"/>
            <a:ext cx="1567277" cy="903796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73" y="2327235"/>
            <a:ext cx="1890134" cy="1066892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01" y="3169690"/>
            <a:ext cx="1676304" cy="124085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28" y="3887658"/>
            <a:ext cx="1376475" cy="162949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418" y="2470222"/>
            <a:ext cx="1539172" cy="92478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38" y="3227602"/>
            <a:ext cx="1859560" cy="112503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 b="15225"/>
          <a:stretch/>
        </p:blipFill>
        <p:spPr>
          <a:xfrm>
            <a:off x="146756" y="469337"/>
            <a:ext cx="1766808" cy="3743698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660535" y="100005"/>
            <a:ext cx="1085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scientist</a:t>
            </a:r>
            <a:endParaRPr lang="en-US" b="1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cxnSp>
        <p:nvCxnSpPr>
          <p:cNvPr id="20" name="Přímá spojnice se šipkou 19"/>
          <p:cNvCxnSpPr/>
          <p:nvPr/>
        </p:nvCxnSpPr>
        <p:spPr bwMode="auto">
          <a:xfrm>
            <a:off x="2088443" y="1656519"/>
            <a:ext cx="609735" cy="39319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4755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/>
          <p:cNvSpPr/>
          <p:nvPr/>
        </p:nvSpPr>
        <p:spPr bwMode="auto">
          <a:xfrm>
            <a:off x="3071502" y="1982897"/>
            <a:ext cx="1772357" cy="1276096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62" y="2640587"/>
            <a:ext cx="372303" cy="590721"/>
          </a:xfrm>
          <a:prstGeom prst="rect">
            <a:avLst/>
          </a:prstGeom>
        </p:spPr>
      </p:pic>
      <p:sp>
        <p:nvSpPr>
          <p:cNvPr id="5" name="Nadpis 6"/>
          <p:cNvSpPr>
            <a:spLocks noGrp="1"/>
          </p:cNvSpPr>
          <p:nvPr>
            <p:ph type="title"/>
          </p:nvPr>
        </p:nvSpPr>
        <p:spPr>
          <a:xfrm>
            <a:off x="3936321" y="222602"/>
            <a:ext cx="4664740" cy="498598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… in scientific meaning</a:t>
            </a:r>
            <a:endParaRPr lang="en-US" sz="3600" b="1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63" y="2983681"/>
            <a:ext cx="556033" cy="47404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67" y="1885078"/>
            <a:ext cx="603095" cy="347785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26" y="2058970"/>
            <a:ext cx="727332" cy="410545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0" y="2366632"/>
            <a:ext cx="687114" cy="5086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85" y="2687478"/>
            <a:ext cx="529673" cy="62703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34" y="2065685"/>
            <a:ext cx="592280" cy="35586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212" y="2366632"/>
            <a:ext cx="715567" cy="43291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 b="15225"/>
          <a:stretch/>
        </p:blipFill>
        <p:spPr>
          <a:xfrm>
            <a:off x="146756" y="469337"/>
            <a:ext cx="1766808" cy="3743698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660535" y="100005"/>
            <a:ext cx="1085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scientist</a:t>
            </a:r>
            <a:endParaRPr lang="en-US" b="1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4866288" y="3405318"/>
            <a:ext cx="43084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Result - publication, cooperation, </a:t>
            </a:r>
          </a:p>
          <a:p>
            <a:r>
              <a:rPr lang="en-US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fundamental and application research</a:t>
            </a:r>
            <a:endParaRPr lang="en-US" b="1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cxnSp>
        <p:nvCxnSpPr>
          <p:cNvPr id="20" name="Přímá spojnice se šipkou 19"/>
          <p:cNvCxnSpPr/>
          <p:nvPr/>
        </p:nvCxnSpPr>
        <p:spPr bwMode="auto">
          <a:xfrm>
            <a:off x="2088443" y="1458743"/>
            <a:ext cx="609735" cy="39319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Přímá spojnice se šipkou 21"/>
          <p:cNvCxnSpPr/>
          <p:nvPr/>
        </p:nvCxnSpPr>
        <p:spPr bwMode="auto">
          <a:xfrm>
            <a:off x="4886612" y="3114223"/>
            <a:ext cx="388334" cy="23417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533" y="4011719"/>
            <a:ext cx="3436590" cy="239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16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ceitec.eu/data/images/thumb/1320.jpg_2b9e5e4f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33" y="893763"/>
            <a:ext cx="8275990" cy="538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00133" y="154542"/>
            <a:ext cx="5111207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spc="100" dirty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CORE FACILITY </a:t>
            </a:r>
            <a:r>
              <a:rPr lang="en-US" sz="3600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at CEITEC</a:t>
            </a:r>
            <a:endParaRPr lang="en-US" sz="3600" b="1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  <p:sp>
        <p:nvSpPr>
          <p:cNvPr id="7" name="Ovál 6"/>
          <p:cNvSpPr/>
          <p:nvPr/>
        </p:nvSpPr>
        <p:spPr bwMode="auto">
          <a:xfrm>
            <a:off x="6502399" y="729476"/>
            <a:ext cx="2264035" cy="2690759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934641" y="973786"/>
            <a:ext cx="1399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CEITEC BUT</a:t>
            </a:r>
            <a:endParaRPr lang="en-US" b="1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80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2791" y="1564923"/>
            <a:ext cx="8285162" cy="4795838"/>
          </a:xfrm>
        </p:spPr>
        <p:txBody>
          <a:bodyPr/>
          <a:lstStyle/>
          <a:p>
            <a:r>
              <a:rPr lang="en-US" b="1" dirty="0" smtClean="0"/>
              <a:t>vision of research CEITEC BUT </a:t>
            </a:r>
            <a:r>
              <a:rPr lang="en-US" b="1" dirty="0" err="1" smtClean="0"/>
              <a:t>programme</a:t>
            </a:r>
            <a:endParaRPr lang="en-US" b="1" dirty="0" smtClean="0"/>
          </a:p>
          <a:p>
            <a:endParaRPr lang="en-US" sz="2000" dirty="0" smtClean="0"/>
          </a:p>
          <a:p>
            <a:pPr lvl="1"/>
            <a:r>
              <a:rPr lang="en-US" sz="1600" b="1" dirty="0" smtClean="0"/>
              <a:t>RP1</a:t>
            </a:r>
            <a:r>
              <a:rPr lang="en-US" sz="1600" dirty="0" smtClean="0"/>
              <a:t>: </a:t>
            </a:r>
            <a:r>
              <a:rPr lang="en-US" sz="1600" b="1" dirty="0"/>
              <a:t>Advanced Nanotechnologies and </a:t>
            </a:r>
            <a:r>
              <a:rPr lang="en-US" sz="1600" b="1" dirty="0" err="1" smtClean="0"/>
              <a:t>Microtechnologies</a:t>
            </a:r>
            <a:endParaRPr lang="en-US" sz="1600" b="1" dirty="0" smtClean="0"/>
          </a:p>
          <a:p>
            <a:pPr lvl="1"/>
            <a:endParaRPr lang="en-US" sz="1600" b="1" dirty="0" smtClean="0"/>
          </a:p>
          <a:p>
            <a:pPr marL="457200" lvl="1" indent="0" algn="just">
              <a:buNone/>
            </a:pPr>
            <a:r>
              <a:rPr lang="en-US" sz="1600" dirty="0" smtClean="0"/>
              <a:t>	 preparation</a:t>
            </a:r>
            <a:r>
              <a:rPr lang="en-US" sz="1600" dirty="0"/>
              <a:t>, characterization and analysis of the properties of nanostructures </a:t>
            </a:r>
            <a:r>
              <a:rPr lang="en-US" sz="1600" dirty="0" smtClean="0"/>
              <a:t>	(</a:t>
            </a:r>
            <a:r>
              <a:rPr lang="en-US" sz="1600" dirty="0"/>
              <a:t>semiconductor nanostructures, magnetic and metallic nanostructures, nanotubes </a:t>
            </a:r>
            <a:r>
              <a:rPr lang="en-US" sz="1600" dirty="0" smtClean="0"/>
              <a:t>	and </a:t>
            </a:r>
            <a:r>
              <a:rPr lang="en-US" sz="1600" dirty="0" err="1" smtClean="0"/>
              <a:t>nanofibers</a:t>
            </a:r>
            <a:r>
              <a:rPr lang="en-US" sz="1600" dirty="0"/>
              <a:t>) </a:t>
            </a:r>
            <a:endParaRPr lang="en-US" sz="1600" dirty="0" smtClean="0"/>
          </a:p>
          <a:p>
            <a:endParaRPr lang="en-US" sz="2000" dirty="0" smtClean="0"/>
          </a:p>
          <a:p>
            <a:pPr lvl="1"/>
            <a:r>
              <a:rPr lang="en-US" sz="1600" b="1" dirty="0" smtClean="0"/>
              <a:t>RP2</a:t>
            </a:r>
            <a:r>
              <a:rPr lang="en-US" sz="1600" dirty="0" smtClean="0"/>
              <a:t>: </a:t>
            </a:r>
            <a:r>
              <a:rPr lang="en-US" sz="1600" b="1" dirty="0"/>
              <a:t>Advanced Materials </a:t>
            </a:r>
          </a:p>
          <a:p>
            <a:pPr lvl="1"/>
            <a:endParaRPr lang="en-US" sz="1600" dirty="0" smtClean="0"/>
          </a:p>
          <a:p>
            <a:pPr marL="457200" lvl="1" indent="0" algn="just">
              <a:buNone/>
            </a:pPr>
            <a:r>
              <a:rPr lang="en-US" sz="1600" dirty="0"/>
              <a:t>	</a:t>
            </a:r>
            <a:r>
              <a:rPr lang="en-US" sz="1600" dirty="0" smtClean="0"/>
              <a:t>advanced </a:t>
            </a:r>
            <a:r>
              <a:rPr lang="en-US" sz="1600" dirty="0"/>
              <a:t>methods of </a:t>
            </a:r>
            <a:r>
              <a:rPr lang="en-US" sz="1600" dirty="0" smtClean="0"/>
              <a:t>synthesis, preparing </a:t>
            </a:r>
            <a:r>
              <a:rPr lang="en-US" sz="1600" dirty="0"/>
              <a:t>of advanced materials and </a:t>
            </a:r>
            <a:r>
              <a:rPr lang="en-US" sz="1600" dirty="0" smtClean="0"/>
              <a:t>	multifunctional </a:t>
            </a:r>
            <a:r>
              <a:rPr lang="en-US" sz="1600" dirty="0"/>
              <a:t>composites with polymeric, ceramic, silicate or metallic matrixes, </a:t>
            </a:r>
            <a:r>
              <a:rPr lang="en-US" sz="1600" dirty="0" smtClean="0"/>
              <a:t>	characterization </a:t>
            </a:r>
            <a:r>
              <a:rPr lang="en-US" sz="1600" dirty="0"/>
              <a:t>of their structures on various dimensional scales and quantifying </a:t>
            </a:r>
            <a:r>
              <a:rPr lang="en-US" sz="1600" dirty="0" smtClean="0"/>
              <a:t>	structure-property-function relationships on the various structural levels</a:t>
            </a:r>
            <a:endParaRPr lang="en-US" sz="16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28639" y="403225"/>
            <a:ext cx="8358057" cy="443198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b="1" spc="100" dirty="0" smtClean="0">
                <a:ln w="18000">
                  <a:solidFill>
                    <a:srgbClr val="6EB33B"/>
                  </a:solidFill>
                  <a:prstDash val="solid"/>
                </a:ln>
                <a:solidFill>
                  <a:srgbClr val="7AC143"/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latin typeface="Calibri"/>
              </a:rPr>
              <a:t>Background of CORE FACILITIES at CEITEC BUT</a:t>
            </a:r>
            <a:endParaRPr lang="en-US" b="1" spc="100" dirty="0">
              <a:ln w="18000">
                <a:solidFill>
                  <a:srgbClr val="6EB33B"/>
                </a:solidFill>
                <a:prstDash val="solid"/>
              </a:ln>
              <a:solidFill>
                <a:srgbClr val="7AC143"/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702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ITEC_sablona-prezentace_CZ">
  <a:themeElements>
    <a:clrScheme name="CEITEC_sablona-prezentace_CZ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ITEC_sablona-prezentace_C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ITEC_sablona-prezentace_C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EITEC_sablona-prezentace_CZ">
  <a:themeElements>
    <a:clrScheme name="Vlastná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AC143"/>
      </a:accent1>
      <a:accent2>
        <a:srgbClr val="F5822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á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ITEC_sablona-prezentace_C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EITEC_sablona-prezentace_CZ">
  <a:themeElements>
    <a:clrScheme name="CEITEC_sablona-prezentace_CZ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ITEC_sablona-prezentace_C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EITEC_sablona-prezentace_C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CEITEC_sablona-prezentace_CZ">
  <a:themeElements>
    <a:clrScheme name="Vlastná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AC143"/>
      </a:accent1>
      <a:accent2>
        <a:srgbClr val="F5822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á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ITEC_sablona-prezentace_C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CEITEC_sablona-prezentace_CZ">
  <a:themeElements>
    <a:clrScheme name="CEITEC_sablona-prezentace_CZ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ITEC_sablona-prezentace_C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ITEC_sablona-prezentace_C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CEITEC_sablona-prezentace_CZ">
  <a:themeElements>
    <a:clrScheme name="CEITEC_sablona-prezentace_CZ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ITEC_sablona-prezentace_C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ITEC_sablona-prezentace_C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CEITEC_sablona-prezentace_CZ">
  <a:themeElements>
    <a:clrScheme name="1_CEITEC_sablona-prezentace_CZ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EITEC_sablona-prezentace_C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EITEC_sablona-prezentace_C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ITEC_sablona-prezentace_CZ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ITEC_sablona-prezentace_CZ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ITEC_sablona-prezentace_CZ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ITEC_sablona-prezentace_CZ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ITEC_sablona-prezentace_CZ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ITEC_sablona-prezentace_CZ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ITEC_sablona-prezentace_CZ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ITEC_sablona-prezentace_CZ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ITEC_sablona-prezentace_CZ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ITEC_sablona-prezentace_CZ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ITEC_sablona-prezentace_CZ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6669</TotalTime>
  <Words>984</Words>
  <Application>Microsoft Office PowerPoint</Application>
  <PresentationFormat>Předvádění na obrazovce (4:3)</PresentationFormat>
  <Paragraphs>267</Paragraphs>
  <Slides>35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7</vt:i4>
      </vt:variant>
      <vt:variant>
        <vt:lpstr>Nadpisy snímků</vt:lpstr>
      </vt:variant>
      <vt:variant>
        <vt:i4>35</vt:i4>
      </vt:variant>
      <vt:variant>
        <vt:lpstr>Vlastní prezentace</vt:lpstr>
      </vt:variant>
      <vt:variant>
        <vt:i4>9</vt:i4>
      </vt:variant>
    </vt:vector>
  </HeadingPairs>
  <TitlesOfParts>
    <vt:vector size="51" baseType="lpstr">
      <vt:lpstr>CEITEC_sablona-prezentace_CZ</vt:lpstr>
      <vt:lpstr>2_CEITEC_sablona-prezentace_CZ</vt:lpstr>
      <vt:lpstr>3_CEITEC_sablona-prezentace_CZ</vt:lpstr>
      <vt:lpstr>4_CEITEC_sablona-prezentace_CZ</vt:lpstr>
      <vt:lpstr>6_CEITEC_sablona-prezentace_CZ</vt:lpstr>
      <vt:lpstr>7_CEITEC_sablona-prezentace_CZ</vt:lpstr>
      <vt:lpstr>5_CEITEC_sablona-prezentace_CZ</vt:lpstr>
      <vt:lpstr>Core Facility at CEITEC BUT</vt:lpstr>
      <vt:lpstr>CORE FACILITY “definition”</vt:lpstr>
      <vt:lpstr>… in scientific meaning</vt:lpstr>
      <vt:lpstr>… in scientific meaning</vt:lpstr>
      <vt:lpstr>… in scientific meaning</vt:lpstr>
      <vt:lpstr>… in scientific meaning</vt:lpstr>
      <vt:lpstr>… in scientific meaning</vt:lpstr>
      <vt:lpstr>Prezentace aplikace PowerPoint</vt:lpstr>
      <vt:lpstr>Background of CORE FACILITIES at CEITEC BUT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FIB/SEM – Tescan Lyra3 XMH</vt:lpstr>
      <vt:lpstr>FIB/SEM – Tescan Lyra3 XMH</vt:lpstr>
      <vt:lpstr>FIB/SEM – Tescan Lyra3 XMH</vt:lpstr>
      <vt:lpstr>SNOM - Nanonics MultiView 4000</vt:lpstr>
      <vt:lpstr>SNOM - Nanonics MultiView 4000</vt:lpstr>
      <vt:lpstr>SNOM - Nanonics MultiView 4000</vt:lpstr>
      <vt:lpstr>FT – IR Bruker Vertex 80v + Hyperion 3000</vt:lpstr>
      <vt:lpstr>FT – IR Bruker Vertex 80v + Hyperion 3000</vt:lpstr>
      <vt:lpstr>FT – IR Bruker Vertex 80v + Hyperion 3000</vt:lpstr>
      <vt:lpstr>Spectroscopic ellipsometry NUV – FIR  J. A. Woollam</vt:lpstr>
      <vt:lpstr>Spectroscopic ellipsometry NUV – FIR  J. A. Woollam</vt:lpstr>
      <vt:lpstr>Tescan Mira3 - lithography SEM</vt:lpstr>
      <vt:lpstr>Tescan Mira3 - lithography SEM</vt:lpstr>
      <vt:lpstr>Diffractometer - Rigaku</vt:lpstr>
      <vt:lpstr>Booking system – monitoring the activities</vt:lpstr>
      <vt:lpstr>CF projects</vt:lpstr>
      <vt:lpstr>Thank you for your attention</vt:lpstr>
      <vt:lpstr>recently installed - Lithography SEM</vt:lpstr>
      <vt:lpstr>NTegra Spectra - SPM + mRaman -&gt; TERS</vt:lpstr>
      <vt:lpstr>recently installed - SPM + mRaman -&gt; TERS</vt:lpstr>
      <vt:lpstr>recently installed SPM + mRaman -&gt; TERS</vt:lpstr>
      <vt:lpstr>kampus MU</vt:lpstr>
      <vt:lpstr>Kampus vut</vt:lpstr>
      <vt:lpstr>rp1</vt:lpstr>
      <vt:lpstr>rp2</vt:lpstr>
      <vt:lpstr>rp3</vt:lpstr>
      <vt:lpstr>rp4</vt:lpstr>
      <vt:lpstr>rp5</vt:lpstr>
      <vt:lpstr>rp6</vt:lpstr>
      <vt:lpstr>rp7</vt:lpstr>
    </vt:vector>
  </TitlesOfParts>
  <Company>EXACTDESIGN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prezentace</dc:title>
  <dc:creator>Jana Jansková</dc:creator>
  <cp:lastModifiedBy>Dave01</cp:lastModifiedBy>
  <cp:revision>424</cp:revision>
  <cp:lastPrinted>2013-06-06T17:33:20Z</cp:lastPrinted>
  <dcterms:created xsi:type="dcterms:W3CDTF">2011-05-02T04:02:45Z</dcterms:created>
  <dcterms:modified xsi:type="dcterms:W3CDTF">2013-11-07T13:00:10Z</dcterms:modified>
</cp:coreProperties>
</file>