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02" r:id="rId2"/>
    <p:sldMasterId id="2147483771" r:id="rId3"/>
  </p:sldMasterIdLst>
  <p:notesMasterIdLst>
    <p:notesMasterId r:id="rId24"/>
  </p:notesMasterIdLst>
  <p:sldIdLst>
    <p:sldId id="596" r:id="rId4"/>
    <p:sldId id="595" r:id="rId5"/>
    <p:sldId id="660" r:id="rId6"/>
    <p:sldId id="677" r:id="rId7"/>
    <p:sldId id="600" r:id="rId8"/>
    <p:sldId id="662" r:id="rId9"/>
    <p:sldId id="661" r:id="rId10"/>
    <p:sldId id="663" r:id="rId11"/>
    <p:sldId id="665" r:id="rId12"/>
    <p:sldId id="674" r:id="rId13"/>
    <p:sldId id="675" r:id="rId14"/>
    <p:sldId id="664" r:id="rId15"/>
    <p:sldId id="634" r:id="rId16"/>
    <p:sldId id="673" r:id="rId17"/>
    <p:sldId id="678" r:id="rId18"/>
    <p:sldId id="643" r:id="rId19"/>
    <p:sldId id="655" r:id="rId20"/>
    <p:sldId id="672" r:id="rId21"/>
    <p:sldId id="676" r:id="rId22"/>
    <p:sldId id="620" r:id="rId23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  <a:srgbClr val="00FF00"/>
    <a:srgbClr val="000000"/>
    <a:srgbClr val="008000"/>
    <a:srgbClr val="FFCC66"/>
    <a:srgbClr val="72AF2F"/>
    <a:srgbClr val="969696"/>
    <a:srgbClr val="FFFF00"/>
    <a:srgbClr val="00FF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7" autoAdjust="0"/>
    <p:restoredTop sz="94624" autoAdjust="0"/>
  </p:normalViewPr>
  <p:slideViewPr>
    <p:cSldViewPr>
      <p:cViewPr>
        <p:scale>
          <a:sx n="68" d="100"/>
          <a:sy n="68" d="100"/>
        </p:scale>
        <p:origin x="-1392" y="-3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06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5952CCE-E8A9-4DA2-B482-9C68E58574F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49635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4E54715-E1D9-44F8-97D0-924BEB284E8F}" type="slidenum">
              <a:rPr lang="cs-CZ" smtClean="0">
                <a:solidFill>
                  <a:prstClr val="black"/>
                </a:solidFill>
              </a:rPr>
              <a:pPr eaLnBrk="1" hangingPunct="1"/>
              <a:t>1</a:t>
            </a:fld>
            <a:endParaRPr lang="cs-CZ" smtClean="0">
              <a:solidFill>
                <a:prstClr val="black"/>
              </a:solidFill>
            </a:endParaRPr>
          </a:p>
        </p:txBody>
      </p:sp>
      <p:sp>
        <p:nvSpPr>
          <p:cNvPr id="7065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60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9421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A503939D-A868-4C88-A506-0D67FDCC1480}" type="slidenum">
              <a:rPr lang="cs-CZ" sz="1200" b="0" smtClean="0">
                <a:solidFill>
                  <a:prstClr val="black"/>
                </a:solidFill>
                <a:cs typeface="Arial" charset="0"/>
              </a:rPr>
              <a:pPr algn="r" eaLnBrk="1" hangingPunct="1">
                <a:defRPr/>
              </a:pPr>
              <a:t>1</a:t>
            </a:fld>
            <a:endParaRPr lang="cs-CZ" sz="1200" b="0" smtClean="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952CCE-E8A9-4DA2-B482-9C68E58574F6}" type="slidenum">
              <a:rPr lang="cs-CZ" smtClean="0"/>
              <a:pPr>
                <a:defRPr/>
              </a:pPr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8829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952CCE-E8A9-4DA2-B482-9C68E58574F6}" type="slidenum">
              <a:rPr lang="cs-CZ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394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952CCE-E8A9-4DA2-B482-9C68E58574F6}" type="slidenum">
              <a:rPr lang="cs-CZ" smtClean="0"/>
              <a:pPr>
                <a:defRPr/>
              </a:pPr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3394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952CCE-E8A9-4DA2-B482-9C68E58574F6}" type="slidenum">
              <a:rPr lang="cs-CZ" smtClean="0"/>
              <a:pPr>
                <a:defRPr/>
              </a:pPr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4665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7FC5DC8-D9AF-4C3B-9889-F75457458BC4}" type="slidenum">
              <a:rPr lang="cs-CZ" smtClean="0"/>
              <a:pPr eaLnBrk="1" hangingPunct="1"/>
              <a:t>20</a:t>
            </a:fld>
            <a:endParaRPr lang="cs-CZ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 descr="ceitec_PPT_podklad_uvo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589" t="-73624" r="20346" b="2139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0" y="0"/>
            <a:ext cx="9140825" cy="2698750"/>
          </a:xfrm>
          <a:prstGeom prst="rect">
            <a:avLst/>
          </a:prstGeom>
          <a:solidFill>
            <a:srgbClr val="69BE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cs-CZ">
              <a:solidFill>
                <a:srgbClr val="000000"/>
              </a:solidFill>
            </a:endParaRPr>
          </a:p>
        </p:txBody>
      </p:sp>
      <p:pic>
        <p:nvPicPr>
          <p:cNvPr id="6" name="Picture 16" descr="logo+napis_c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682625"/>
            <a:ext cx="445135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 descr="OPVaVpI_loga-eu_pos_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5397500"/>
            <a:ext cx="32353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09625" y="3057525"/>
            <a:ext cx="7989888" cy="1058863"/>
          </a:xfrm>
        </p:spPr>
        <p:txBody>
          <a:bodyPr anchor="t"/>
          <a:lstStyle>
            <a:lvl1pPr>
              <a:defRPr sz="4000">
                <a:solidFill>
                  <a:srgbClr val="969696"/>
                </a:solidFill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809625" y="4367213"/>
            <a:ext cx="5010150" cy="547687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rgbClr val="969696"/>
                </a:solidFill>
              </a:defRPr>
            </a:lvl1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8290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fld id="{D2987E6C-F54E-4631-9E50-BDDB29EF0A50}" type="slidenum">
              <a:rPr lang="cs-CZ"/>
              <a:pPr>
                <a:defRPr/>
              </a:pPr>
              <a:t>‹#›</a:t>
            </a:fld>
            <a:r>
              <a:rPr lang="cs-CZ" b="0">
                <a:solidFill>
                  <a:srgbClr val="969696"/>
                </a:solidFill>
              </a:rPr>
              <a:t>/celkem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solidFill>
                  <a:schemeClr val="tx1"/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cs-CZ"/>
              <a:t>Název prezentace - doplnit</a:t>
            </a:r>
          </a:p>
        </p:txBody>
      </p:sp>
    </p:spTree>
    <p:extLst>
      <p:ext uri="{BB962C8B-B14F-4D97-AF65-F5344CB8AC3E}">
        <p14:creationId xmlns:p14="http://schemas.microsoft.com/office/powerpoint/2010/main" val="3263465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40513" y="404813"/>
            <a:ext cx="2068512" cy="5722937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31800" y="404813"/>
            <a:ext cx="6056313" cy="5722937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fld id="{E47FE6CD-36C1-44F4-989A-2818C1C81961}" type="slidenum">
              <a:rPr lang="cs-CZ"/>
              <a:pPr>
                <a:defRPr/>
              </a:pPr>
              <a:t>‹#›</a:t>
            </a:fld>
            <a:r>
              <a:rPr lang="cs-CZ" b="0">
                <a:solidFill>
                  <a:srgbClr val="969696"/>
                </a:solidFill>
              </a:rPr>
              <a:t>/celkem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solidFill>
                  <a:schemeClr val="tx1"/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cs-CZ"/>
              <a:t>Název prezentace - doplnit</a:t>
            </a:r>
          </a:p>
        </p:txBody>
      </p:sp>
    </p:spTree>
    <p:extLst>
      <p:ext uri="{BB962C8B-B14F-4D97-AF65-F5344CB8AC3E}">
        <p14:creationId xmlns:p14="http://schemas.microsoft.com/office/powerpoint/2010/main" val="753986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C934C1-6AEA-4E98-B8F3-D922FC041B4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4994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 descr="ceitec_PPT_podklad_uvo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589" t="-73624" r="20346" b="2139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0" y="0"/>
            <a:ext cx="9140825" cy="2698750"/>
          </a:xfrm>
          <a:prstGeom prst="rect">
            <a:avLst/>
          </a:prstGeom>
          <a:solidFill>
            <a:srgbClr val="69BE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cs-CZ">
              <a:solidFill>
                <a:srgbClr val="000000"/>
              </a:solidFill>
            </a:endParaRPr>
          </a:p>
        </p:txBody>
      </p:sp>
      <p:pic>
        <p:nvPicPr>
          <p:cNvPr id="6" name="Picture 16" descr="logo+napis_c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682625"/>
            <a:ext cx="445135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 descr="OPVaVpI_loga-eu_pos_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5397500"/>
            <a:ext cx="32353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09625" y="3057525"/>
            <a:ext cx="7989888" cy="1058863"/>
          </a:xfrm>
        </p:spPr>
        <p:txBody>
          <a:bodyPr anchor="t"/>
          <a:lstStyle>
            <a:lvl1pPr>
              <a:defRPr sz="4000">
                <a:solidFill>
                  <a:srgbClr val="969696"/>
                </a:solidFill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809625" y="4367213"/>
            <a:ext cx="5010150" cy="547687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rgbClr val="969696"/>
                </a:solidFill>
              </a:defRPr>
            </a:lvl1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04372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fld id="{57C509A2-9D10-4003-B248-08BFD8295019}" type="slidenum">
              <a:rPr lang="cs-CZ"/>
              <a:pPr>
                <a:defRPr/>
              </a:pPr>
              <a:t>‹#›</a:t>
            </a:fld>
            <a:r>
              <a:rPr lang="cs-CZ" b="0">
                <a:solidFill>
                  <a:srgbClr val="969696"/>
                </a:solidFill>
              </a:rPr>
              <a:t>/celkem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solidFill>
                  <a:schemeClr val="tx1"/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cs-CZ"/>
              <a:t>Název prezentace - doplnit</a:t>
            </a:r>
          </a:p>
        </p:txBody>
      </p:sp>
    </p:spTree>
    <p:extLst>
      <p:ext uri="{BB962C8B-B14F-4D97-AF65-F5344CB8AC3E}">
        <p14:creationId xmlns:p14="http://schemas.microsoft.com/office/powerpoint/2010/main" val="4347068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fld id="{9C157523-C2AF-4E8A-8EFA-79C3BD9E5975}" type="slidenum">
              <a:rPr lang="cs-CZ"/>
              <a:pPr>
                <a:defRPr/>
              </a:pPr>
              <a:t>‹#›</a:t>
            </a:fld>
            <a:r>
              <a:rPr lang="cs-CZ" b="0">
                <a:solidFill>
                  <a:srgbClr val="969696"/>
                </a:solidFill>
              </a:rPr>
              <a:t>/celkem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solidFill>
                  <a:schemeClr val="tx1"/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cs-CZ"/>
              <a:t>Název prezentace - doplnit</a:t>
            </a:r>
          </a:p>
        </p:txBody>
      </p:sp>
    </p:spTree>
    <p:extLst>
      <p:ext uri="{BB962C8B-B14F-4D97-AF65-F5344CB8AC3E}">
        <p14:creationId xmlns:p14="http://schemas.microsoft.com/office/powerpoint/2010/main" val="22411220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62413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6613" y="1619250"/>
            <a:ext cx="4062412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fld id="{838251CC-24D4-424C-A91A-D664AD6B6209}" type="slidenum">
              <a:rPr lang="cs-CZ"/>
              <a:pPr>
                <a:defRPr/>
              </a:pPr>
              <a:t>‹#›</a:t>
            </a:fld>
            <a:r>
              <a:rPr lang="cs-CZ" b="0">
                <a:solidFill>
                  <a:srgbClr val="969696"/>
                </a:solidFill>
              </a:rPr>
              <a:t>/celkem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solidFill>
                  <a:schemeClr val="tx1"/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cs-CZ"/>
              <a:t>Název prezentace - doplnit</a:t>
            </a:r>
          </a:p>
        </p:txBody>
      </p:sp>
    </p:spTree>
    <p:extLst>
      <p:ext uri="{BB962C8B-B14F-4D97-AF65-F5344CB8AC3E}">
        <p14:creationId xmlns:p14="http://schemas.microsoft.com/office/powerpoint/2010/main" val="4155560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fld id="{7803D5B3-964E-46A4-82B3-056D3AED7ADD}" type="slidenum">
              <a:rPr lang="cs-CZ"/>
              <a:pPr>
                <a:defRPr/>
              </a:pPr>
              <a:t>‹#›</a:t>
            </a:fld>
            <a:r>
              <a:rPr lang="cs-CZ" b="0">
                <a:solidFill>
                  <a:srgbClr val="969696"/>
                </a:solidFill>
              </a:rPr>
              <a:t>/celkem</a:t>
            </a: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solidFill>
                  <a:schemeClr val="tx1"/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cs-CZ"/>
              <a:t>Název prezentace - doplnit</a:t>
            </a:r>
          </a:p>
        </p:txBody>
      </p:sp>
    </p:spTree>
    <p:extLst>
      <p:ext uri="{BB962C8B-B14F-4D97-AF65-F5344CB8AC3E}">
        <p14:creationId xmlns:p14="http://schemas.microsoft.com/office/powerpoint/2010/main" val="33894309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fld id="{B9EED545-CC64-46EF-9A61-BEB4F24FD02F}" type="slidenum">
              <a:rPr lang="cs-CZ"/>
              <a:pPr>
                <a:defRPr/>
              </a:pPr>
              <a:t>‹#›</a:t>
            </a:fld>
            <a:r>
              <a:rPr lang="cs-CZ" b="0">
                <a:solidFill>
                  <a:srgbClr val="969696"/>
                </a:solidFill>
              </a:rPr>
              <a:t>/celkem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solidFill>
                  <a:schemeClr val="tx1"/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cs-CZ"/>
              <a:t>Název prezentace - doplnit</a:t>
            </a:r>
          </a:p>
        </p:txBody>
      </p:sp>
    </p:spTree>
    <p:extLst>
      <p:ext uri="{BB962C8B-B14F-4D97-AF65-F5344CB8AC3E}">
        <p14:creationId xmlns:p14="http://schemas.microsoft.com/office/powerpoint/2010/main" val="27062069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fld id="{49D96B1C-3FAD-4900-81ED-DDAEE08140AE}" type="slidenum">
              <a:rPr lang="cs-CZ"/>
              <a:pPr>
                <a:defRPr/>
              </a:pPr>
              <a:t>‹#›</a:t>
            </a:fld>
            <a:r>
              <a:rPr lang="cs-CZ" b="0">
                <a:solidFill>
                  <a:srgbClr val="969696"/>
                </a:solidFill>
              </a:rPr>
              <a:t>/celkem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solidFill>
                  <a:schemeClr val="tx1"/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cs-CZ"/>
              <a:t>Název prezentace - doplnit</a:t>
            </a:r>
          </a:p>
        </p:txBody>
      </p:sp>
    </p:spTree>
    <p:extLst>
      <p:ext uri="{BB962C8B-B14F-4D97-AF65-F5344CB8AC3E}">
        <p14:creationId xmlns:p14="http://schemas.microsoft.com/office/powerpoint/2010/main" val="1761748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fld id="{7FFAA8AE-2F6C-4FA1-A759-67698A432356}" type="slidenum">
              <a:rPr lang="cs-CZ"/>
              <a:pPr>
                <a:defRPr/>
              </a:pPr>
              <a:t>‹#›</a:t>
            </a:fld>
            <a:r>
              <a:rPr lang="cs-CZ" b="0">
                <a:solidFill>
                  <a:srgbClr val="969696"/>
                </a:solidFill>
              </a:rPr>
              <a:t>/celkem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solidFill>
                  <a:schemeClr val="tx1"/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cs-CZ"/>
              <a:t>Název prezentace - doplnit</a:t>
            </a:r>
          </a:p>
        </p:txBody>
      </p:sp>
    </p:spTree>
    <p:extLst>
      <p:ext uri="{BB962C8B-B14F-4D97-AF65-F5344CB8AC3E}">
        <p14:creationId xmlns:p14="http://schemas.microsoft.com/office/powerpoint/2010/main" val="25455276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fld id="{0B57E43B-D68A-4EEA-8C75-845EF98505D3}" type="slidenum">
              <a:rPr lang="cs-CZ"/>
              <a:pPr>
                <a:defRPr/>
              </a:pPr>
              <a:t>‹#›</a:t>
            </a:fld>
            <a:r>
              <a:rPr lang="cs-CZ" b="0">
                <a:solidFill>
                  <a:srgbClr val="969696"/>
                </a:solidFill>
              </a:rPr>
              <a:t>/celkem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solidFill>
                  <a:schemeClr val="tx1"/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cs-CZ"/>
              <a:t>Název prezentace - doplnit</a:t>
            </a:r>
          </a:p>
        </p:txBody>
      </p:sp>
    </p:spTree>
    <p:extLst>
      <p:ext uri="{BB962C8B-B14F-4D97-AF65-F5344CB8AC3E}">
        <p14:creationId xmlns:p14="http://schemas.microsoft.com/office/powerpoint/2010/main" val="2343382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Klepnutím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fld id="{E26D3E02-1AE4-4990-9A0B-3078BE29BBB0}" type="slidenum">
              <a:rPr lang="cs-CZ"/>
              <a:pPr>
                <a:defRPr/>
              </a:pPr>
              <a:t>‹#›</a:t>
            </a:fld>
            <a:r>
              <a:rPr lang="cs-CZ" b="0">
                <a:solidFill>
                  <a:srgbClr val="969696"/>
                </a:solidFill>
              </a:rPr>
              <a:t>/celkem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solidFill>
                  <a:schemeClr val="tx1"/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cs-CZ"/>
              <a:t>Název prezentace - doplnit</a:t>
            </a:r>
          </a:p>
        </p:txBody>
      </p:sp>
    </p:spTree>
    <p:extLst>
      <p:ext uri="{BB962C8B-B14F-4D97-AF65-F5344CB8AC3E}">
        <p14:creationId xmlns:p14="http://schemas.microsoft.com/office/powerpoint/2010/main" val="11057517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fld id="{212DEF69-1C04-413C-839E-53B91EB0A945}" type="slidenum">
              <a:rPr lang="cs-CZ"/>
              <a:pPr>
                <a:defRPr/>
              </a:pPr>
              <a:t>‹#›</a:t>
            </a:fld>
            <a:r>
              <a:rPr lang="cs-CZ" b="0">
                <a:solidFill>
                  <a:srgbClr val="969696"/>
                </a:solidFill>
              </a:rPr>
              <a:t>/celkem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solidFill>
                  <a:schemeClr val="tx1"/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cs-CZ"/>
              <a:t>Název prezentace - doplnit</a:t>
            </a:r>
          </a:p>
        </p:txBody>
      </p:sp>
    </p:spTree>
    <p:extLst>
      <p:ext uri="{BB962C8B-B14F-4D97-AF65-F5344CB8AC3E}">
        <p14:creationId xmlns:p14="http://schemas.microsoft.com/office/powerpoint/2010/main" val="32343380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40513" y="404813"/>
            <a:ext cx="2068512" cy="5722937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31800" y="404813"/>
            <a:ext cx="6056313" cy="5722937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fld id="{61FB7615-DD41-4650-AD57-EDB5BCD7A2AB}" type="slidenum">
              <a:rPr lang="cs-CZ"/>
              <a:pPr>
                <a:defRPr/>
              </a:pPr>
              <a:t>‹#›</a:t>
            </a:fld>
            <a:r>
              <a:rPr lang="cs-CZ" b="0">
                <a:solidFill>
                  <a:srgbClr val="969696"/>
                </a:solidFill>
              </a:rPr>
              <a:t>/celkem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solidFill>
                  <a:schemeClr val="tx1"/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cs-CZ"/>
              <a:t>Název prezentace - doplnit</a:t>
            </a:r>
          </a:p>
        </p:txBody>
      </p:sp>
    </p:spTree>
    <p:extLst>
      <p:ext uri="{BB962C8B-B14F-4D97-AF65-F5344CB8AC3E}">
        <p14:creationId xmlns:p14="http://schemas.microsoft.com/office/powerpoint/2010/main" val="16880939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 descr="ceitec_PPT_podklad_uvo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589" t="-73624" r="20346" b="2139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0" y="0"/>
            <a:ext cx="9140825" cy="2698750"/>
          </a:xfrm>
          <a:prstGeom prst="rect">
            <a:avLst/>
          </a:prstGeom>
          <a:solidFill>
            <a:srgbClr val="69BE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cs-CZ">
              <a:solidFill>
                <a:srgbClr val="000000"/>
              </a:solidFill>
            </a:endParaRPr>
          </a:p>
        </p:txBody>
      </p:sp>
      <p:pic>
        <p:nvPicPr>
          <p:cNvPr id="6" name="Picture 16" descr="logo+napis_c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682625"/>
            <a:ext cx="445135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 descr="OPVaVpI_loga-eu_pos_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5397500"/>
            <a:ext cx="32353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09625" y="3057525"/>
            <a:ext cx="7989888" cy="1058863"/>
          </a:xfrm>
        </p:spPr>
        <p:txBody>
          <a:bodyPr anchor="t"/>
          <a:lstStyle>
            <a:lvl1pPr>
              <a:defRPr sz="4000">
                <a:solidFill>
                  <a:srgbClr val="969696"/>
                </a:solidFill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809625" y="4367213"/>
            <a:ext cx="5010150" cy="547687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rgbClr val="969696"/>
                </a:solidFill>
              </a:defRPr>
            </a:lvl1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91513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fld id="{BB096CBB-D5F7-4EAB-9CE5-E5A635A9D938}" type="slidenum">
              <a:rPr lang="cs-CZ"/>
              <a:pPr>
                <a:defRPr/>
              </a:pPr>
              <a:t>‹#›</a:t>
            </a:fld>
            <a:r>
              <a:rPr lang="cs-CZ" b="0">
                <a:solidFill>
                  <a:srgbClr val="969696"/>
                </a:solidFill>
              </a:rPr>
              <a:t>/celkem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 smtClean="0">
                <a:solidFill>
                  <a:schemeClr val="tx1"/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cs-CZ"/>
              <a:t>Název prezentace - doplnit</a:t>
            </a:r>
          </a:p>
        </p:txBody>
      </p:sp>
    </p:spTree>
    <p:extLst>
      <p:ext uri="{BB962C8B-B14F-4D97-AF65-F5344CB8AC3E}">
        <p14:creationId xmlns:p14="http://schemas.microsoft.com/office/powerpoint/2010/main" val="38464879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fld id="{3AC5C0F5-4F5F-4E20-9442-725DB9527296}" type="slidenum">
              <a:rPr lang="cs-CZ"/>
              <a:pPr>
                <a:defRPr/>
              </a:pPr>
              <a:t>‹#›</a:t>
            </a:fld>
            <a:r>
              <a:rPr lang="cs-CZ" b="0">
                <a:solidFill>
                  <a:srgbClr val="969696"/>
                </a:solidFill>
              </a:rPr>
              <a:t>/celkem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 smtClean="0">
                <a:solidFill>
                  <a:schemeClr val="tx1"/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cs-CZ"/>
              <a:t>Název prezentace - doplnit</a:t>
            </a:r>
          </a:p>
        </p:txBody>
      </p:sp>
    </p:spTree>
    <p:extLst>
      <p:ext uri="{BB962C8B-B14F-4D97-AF65-F5344CB8AC3E}">
        <p14:creationId xmlns:p14="http://schemas.microsoft.com/office/powerpoint/2010/main" val="40973204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62413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6613" y="1619250"/>
            <a:ext cx="4062412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fld id="{8962F663-4AD2-45BB-A4D6-EC1D43229BB1}" type="slidenum">
              <a:rPr lang="cs-CZ"/>
              <a:pPr>
                <a:defRPr/>
              </a:pPr>
              <a:t>‹#›</a:t>
            </a:fld>
            <a:r>
              <a:rPr lang="cs-CZ" b="0">
                <a:solidFill>
                  <a:srgbClr val="969696"/>
                </a:solidFill>
              </a:rPr>
              <a:t>/celkem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 smtClean="0">
                <a:solidFill>
                  <a:schemeClr val="tx1"/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cs-CZ"/>
              <a:t>Název prezentace - doplnit</a:t>
            </a:r>
          </a:p>
        </p:txBody>
      </p:sp>
    </p:spTree>
    <p:extLst>
      <p:ext uri="{BB962C8B-B14F-4D97-AF65-F5344CB8AC3E}">
        <p14:creationId xmlns:p14="http://schemas.microsoft.com/office/powerpoint/2010/main" val="20218087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fld id="{4ACC8691-F644-4186-B904-3DD55BFEAF41}" type="slidenum">
              <a:rPr lang="cs-CZ"/>
              <a:pPr>
                <a:defRPr/>
              </a:pPr>
              <a:t>‹#›</a:t>
            </a:fld>
            <a:r>
              <a:rPr lang="cs-CZ" b="0">
                <a:solidFill>
                  <a:srgbClr val="969696"/>
                </a:solidFill>
              </a:rPr>
              <a:t>/celkem</a:t>
            </a: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 smtClean="0">
                <a:solidFill>
                  <a:schemeClr val="tx1"/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cs-CZ"/>
              <a:t>Název prezentace - doplnit</a:t>
            </a:r>
          </a:p>
        </p:txBody>
      </p:sp>
    </p:spTree>
    <p:extLst>
      <p:ext uri="{BB962C8B-B14F-4D97-AF65-F5344CB8AC3E}">
        <p14:creationId xmlns:p14="http://schemas.microsoft.com/office/powerpoint/2010/main" val="19861570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fld id="{65DD6C51-FECD-4A68-8C8A-14F38D14F46F}" type="slidenum">
              <a:rPr lang="cs-CZ"/>
              <a:pPr>
                <a:defRPr/>
              </a:pPr>
              <a:t>‹#›</a:t>
            </a:fld>
            <a:r>
              <a:rPr lang="cs-CZ" b="0">
                <a:solidFill>
                  <a:srgbClr val="969696"/>
                </a:solidFill>
              </a:rPr>
              <a:t>/celkem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 smtClean="0">
                <a:solidFill>
                  <a:schemeClr val="tx1"/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cs-CZ"/>
              <a:t>Název prezentace - doplnit</a:t>
            </a:r>
          </a:p>
        </p:txBody>
      </p:sp>
    </p:spTree>
    <p:extLst>
      <p:ext uri="{BB962C8B-B14F-4D97-AF65-F5344CB8AC3E}">
        <p14:creationId xmlns:p14="http://schemas.microsoft.com/office/powerpoint/2010/main" val="2674499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fld id="{3084C212-F944-4D0C-9225-B272EAD91D8F}" type="slidenum">
              <a:rPr lang="cs-CZ"/>
              <a:pPr>
                <a:defRPr/>
              </a:pPr>
              <a:t>‹#›</a:t>
            </a:fld>
            <a:r>
              <a:rPr lang="cs-CZ" b="0">
                <a:solidFill>
                  <a:srgbClr val="969696"/>
                </a:solidFill>
              </a:rPr>
              <a:t>/celkem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solidFill>
                  <a:schemeClr val="tx1"/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cs-CZ"/>
              <a:t>Název prezentace - doplnit</a:t>
            </a:r>
          </a:p>
        </p:txBody>
      </p:sp>
    </p:spTree>
    <p:extLst>
      <p:ext uri="{BB962C8B-B14F-4D97-AF65-F5344CB8AC3E}">
        <p14:creationId xmlns:p14="http://schemas.microsoft.com/office/powerpoint/2010/main" val="3666426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fld id="{1C46049E-A9F9-419D-8602-87341DBFECF0}" type="slidenum">
              <a:rPr lang="cs-CZ"/>
              <a:pPr>
                <a:defRPr/>
              </a:pPr>
              <a:t>‹#›</a:t>
            </a:fld>
            <a:r>
              <a:rPr lang="cs-CZ" b="0">
                <a:solidFill>
                  <a:srgbClr val="969696"/>
                </a:solidFill>
              </a:rPr>
              <a:t>/celkem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 smtClean="0">
                <a:solidFill>
                  <a:schemeClr val="tx1"/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cs-CZ"/>
              <a:t>Název prezentace - doplnit</a:t>
            </a:r>
          </a:p>
        </p:txBody>
      </p:sp>
    </p:spTree>
    <p:extLst>
      <p:ext uri="{BB962C8B-B14F-4D97-AF65-F5344CB8AC3E}">
        <p14:creationId xmlns:p14="http://schemas.microsoft.com/office/powerpoint/2010/main" val="1423167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fld id="{A8E2A70A-08A5-4915-A7E6-8132B69A7855}" type="slidenum">
              <a:rPr lang="cs-CZ"/>
              <a:pPr>
                <a:defRPr/>
              </a:pPr>
              <a:t>‹#›</a:t>
            </a:fld>
            <a:r>
              <a:rPr lang="cs-CZ" b="0">
                <a:solidFill>
                  <a:srgbClr val="969696"/>
                </a:solidFill>
              </a:rPr>
              <a:t>/celkem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 smtClean="0">
                <a:solidFill>
                  <a:schemeClr val="tx1"/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cs-CZ"/>
              <a:t>Název prezentace - doplnit</a:t>
            </a:r>
          </a:p>
        </p:txBody>
      </p:sp>
    </p:spTree>
    <p:extLst>
      <p:ext uri="{BB962C8B-B14F-4D97-AF65-F5344CB8AC3E}">
        <p14:creationId xmlns:p14="http://schemas.microsoft.com/office/powerpoint/2010/main" val="19160422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Klepnutím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fld id="{EC8644E1-E3EE-4BBD-9745-F4779DF996B2}" type="slidenum">
              <a:rPr lang="cs-CZ"/>
              <a:pPr>
                <a:defRPr/>
              </a:pPr>
              <a:t>‹#›</a:t>
            </a:fld>
            <a:r>
              <a:rPr lang="cs-CZ" b="0">
                <a:solidFill>
                  <a:srgbClr val="969696"/>
                </a:solidFill>
              </a:rPr>
              <a:t>/celkem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 smtClean="0">
                <a:solidFill>
                  <a:schemeClr val="tx1"/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cs-CZ"/>
              <a:t>Název prezentace - doplnit</a:t>
            </a:r>
          </a:p>
        </p:txBody>
      </p:sp>
    </p:spTree>
    <p:extLst>
      <p:ext uri="{BB962C8B-B14F-4D97-AF65-F5344CB8AC3E}">
        <p14:creationId xmlns:p14="http://schemas.microsoft.com/office/powerpoint/2010/main" val="33109558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fld id="{E720FAB3-A688-426C-B4B1-C0C50B0C479A}" type="slidenum">
              <a:rPr lang="cs-CZ"/>
              <a:pPr>
                <a:defRPr/>
              </a:pPr>
              <a:t>‹#›</a:t>
            </a:fld>
            <a:r>
              <a:rPr lang="cs-CZ" b="0">
                <a:solidFill>
                  <a:srgbClr val="969696"/>
                </a:solidFill>
              </a:rPr>
              <a:t>/celkem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 smtClean="0">
                <a:solidFill>
                  <a:schemeClr val="tx1"/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cs-CZ"/>
              <a:t>Název prezentace - doplnit</a:t>
            </a:r>
          </a:p>
        </p:txBody>
      </p:sp>
    </p:spTree>
    <p:extLst>
      <p:ext uri="{BB962C8B-B14F-4D97-AF65-F5344CB8AC3E}">
        <p14:creationId xmlns:p14="http://schemas.microsoft.com/office/powerpoint/2010/main" val="18513951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40513" y="404813"/>
            <a:ext cx="2068512" cy="5722937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31800" y="404813"/>
            <a:ext cx="6056313" cy="5722937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fld id="{CCCB974F-72AB-49EA-A8E9-BEAB2BF23ABF}" type="slidenum">
              <a:rPr lang="cs-CZ"/>
              <a:pPr>
                <a:defRPr/>
              </a:pPr>
              <a:t>‹#›</a:t>
            </a:fld>
            <a:r>
              <a:rPr lang="cs-CZ" b="0">
                <a:solidFill>
                  <a:srgbClr val="969696"/>
                </a:solidFill>
              </a:rPr>
              <a:t>/celkem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 smtClean="0">
                <a:solidFill>
                  <a:schemeClr val="tx1"/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cs-CZ"/>
              <a:t>Název prezentace - doplnit</a:t>
            </a:r>
          </a:p>
        </p:txBody>
      </p:sp>
    </p:spTree>
    <p:extLst>
      <p:ext uri="{BB962C8B-B14F-4D97-AF65-F5344CB8AC3E}">
        <p14:creationId xmlns:p14="http://schemas.microsoft.com/office/powerpoint/2010/main" val="2818661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62413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6613" y="1619250"/>
            <a:ext cx="4062412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fld id="{2B46F039-F25A-454B-B445-2208080D27D0}" type="slidenum">
              <a:rPr lang="cs-CZ"/>
              <a:pPr>
                <a:defRPr/>
              </a:pPr>
              <a:t>‹#›</a:t>
            </a:fld>
            <a:r>
              <a:rPr lang="cs-CZ" b="0">
                <a:solidFill>
                  <a:srgbClr val="969696"/>
                </a:solidFill>
              </a:rPr>
              <a:t>/celkem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solidFill>
                  <a:schemeClr val="tx1"/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cs-CZ"/>
              <a:t>Název prezentace - doplnit</a:t>
            </a:r>
          </a:p>
        </p:txBody>
      </p:sp>
    </p:spTree>
    <p:extLst>
      <p:ext uri="{BB962C8B-B14F-4D97-AF65-F5344CB8AC3E}">
        <p14:creationId xmlns:p14="http://schemas.microsoft.com/office/powerpoint/2010/main" val="1656565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fld id="{0A9B32A0-CC96-4524-9587-EDD677DE2F7C}" type="slidenum">
              <a:rPr lang="cs-CZ"/>
              <a:pPr>
                <a:defRPr/>
              </a:pPr>
              <a:t>‹#›</a:t>
            </a:fld>
            <a:r>
              <a:rPr lang="cs-CZ" b="0">
                <a:solidFill>
                  <a:srgbClr val="969696"/>
                </a:solidFill>
              </a:rPr>
              <a:t>/celkem</a:t>
            </a: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solidFill>
                  <a:schemeClr val="tx1"/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cs-CZ"/>
              <a:t>Název prezentace - doplnit</a:t>
            </a:r>
          </a:p>
        </p:txBody>
      </p:sp>
    </p:spTree>
    <p:extLst>
      <p:ext uri="{BB962C8B-B14F-4D97-AF65-F5344CB8AC3E}">
        <p14:creationId xmlns:p14="http://schemas.microsoft.com/office/powerpoint/2010/main" val="1025247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fld id="{135A0909-38AD-4132-810D-DBEFACA1561D}" type="slidenum">
              <a:rPr lang="cs-CZ"/>
              <a:pPr>
                <a:defRPr/>
              </a:pPr>
              <a:t>‹#›</a:t>
            </a:fld>
            <a:r>
              <a:rPr lang="cs-CZ" b="0">
                <a:solidFill>
                  <a:srgbClr val="969696"/>
                </a:solidFill>
              </a:rPr>
              <a:t>/celkem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solidFill>
                  <a:schemeClr val="tx1"/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cs-CZ"/>
              <a:t>Název prezentace - doplnit</a:t>
            </a:r>
          </a:p>
        </p:txBody>
      </p:sp>
    </p:spTree>
    <p:extLst>
      <p:ext uri="{BB962C8B-B14F-4D97-AF65-F5344CB8AC3E}">
        <p14:creationId xmlns:p14="http://schemas.microsoft.com/office/powerpoint/2010/main" val="3145584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fld id="{474C6FF2-748C-4928-B98E-53CC7C5EBEA4}" type="slidenum">
              <a:rPr lang="cs-CZ"/>
              <a:pPr>
                <a:defRPr/>
              </a:pPr>
              <a:t>‹#›</a:t>
            </a:fld>
            <a:r>
              <a:rPr lang="cs-CZ" b="0">
                <a:solidFill>
                  <a:srgbClr val="969696"/>
                </a:solidFill>
              </a:rPr>
              <a:t>/celkem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solidFill>
                  <a:schemeClr val="tx1"/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cs-CZ"/>
              <a:t>Název prezentace - doplnit</a:t>
            </a:r>
          </a:p>
        </p:txBody>
      </p:sp>
    </p:spTree>
    <p:extLst>
      <p:ext uri="{BB962C8B-B14F-4D97-AF65-F5344CB8AC3E}">
        <p14:creationId xmlns:p14="http://schemas.microsoft.com/office/powerpoint/2010/main" val="826619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fld id="{74F22EDE-0A17-4004-AE43-57E1F1BC2160}" type="slidenum">
              <a:rPr lang="cs-CZ"/>
              <a:pPr>
                <a:defRPr/>
              </a:pPr>
              <a:t>‹#›</a:t>
            </a:fld>
            <a:r>
              <a:rPr lang="cs-CZ" b="0">
                <a:solidFill>
                  <a:srgbClr val="969696"/>
                </a:solidFill>
              </a:rPr>
              <a:t>/celkem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solidFill>
                  <a:schemeClr val="tx1"/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cs-CZ"/>
              <a:t>Název prezentace - doplnit</a:t>
            </a:r>
          </a:p>
        </p:txBody>
      </p:sp>
    </p:spTree>
    <p:extLst>
      <p:ext uri="{BB962C8B-B14F-4D97-AF65-F5344CB8AC3E}">
        <p14:creationId xmlns:p14="http://schemas.microsoft.com/office/powerpoint/2010/main" val="1422324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Klepnutím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fld id="{B5A13C06-2896-4B50-AAC9-326EC370A028}" type="slidenum">
              <a:rPr lang="cs-CZ"/>
              <a:pPr>
                <a:defRPr/>
              </a:pPr>
              <a:t>‹#›</a:t>
            </a:fld>
            <a:r>
              <a:rPr lang="cs-CZ" b="0">
                <a:solidFill>
                  <a:srgbClr val="969696"/>
                </a:solidFill>
              </a:rPr>
              <a:t>/celkem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solidFill>
                  <a:schemeClr val="tx1"/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cs-CZ"/>
              <a:t>Název prezentace - doplnit</a:t>
            </a:r>
          </a:p>
        </p:txBody>
      </p:sp>
    </p:spTree>
    <p:extLst>
      <p:ext uri="{BB962C8B-B14F-4D97-AF65-F5344CB8AC3E}">
        <p14:creationId xmlns:p14="http://schemas.microsoft.com/office/powerpoint/2010/main" val="2089244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1"/>
          <p:cNvSpPr>
            <a:spLocks noChangeArrowheads="1"/>
          </p:cNvSpPr>
          <p:nvPr/>
        </p:nvSpPr>
        <p:spPr bwMode="auto">
          <a:xfrm>
            <a:off x="0" y="0"/>
            <a:ext cx="9140825" cy="1439863"/>
          </a:xfrm>
          <a:prstGeom prst="rect">
            <a:avLst/>
          </a:prstGeom>
          <a:solidFill>
            <a:srgbClr val="69BE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cs-CZ">
              <a:solidFill>
                <a:srgbClr val="000000"/>
              </a:solidFill>
            </a:endParaRP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04813"/>
            <a:ext cx="575786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1619250"/>
            <a:ext cx="8277225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69163" y="6332538"/>
            <a:ext cx="1439862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600" b="1">
                <a:solidFill>
                  <a:srgbClr val="64B923"/>
                </a:solidFill>
                <a:cs typeface="+mn-cs"/>
              </a:defRPr>
            </a:lvl1pPr>
          </a:lstStyle>
          <a:p>
            <a:pPr>
              <a:defRPr/>
            </a:pPr>
            <a:fld id="{CF98B255-DCB2-47A0-A6B2-D4F41080E748}" type="slidenum">
              <a:rPr lang="cs-CZ"/>
              <a:pPr>
                <a:defRPr/>
              </a:pPr>
              <a:t>‹#›</a:t>
            </a:fld>
            <a:r>
              <a:rPr lang="cs-CZ">
                <a:solidFill>
                  <a:srgbClr val="969696"/>
                </a:solidFill>
              </a:rPr>
              <a:t>/celkem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1800" y="6332538"/>
            <a:ext cx="575786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1600">
                <a:solidFill>
                  <a:srgbClr val="969696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cs-CZ"/>
              <a:t>Název prezentace - doplnit</a:t>
            </a:r>
          </a:p>
        </p:txBody>
      </p:sp>
      <p:pic>
        <p:nvPicPr>
          <p:cNvPr id="2055" name="Picture 14" descr="CEITEC_logo_neg_RGB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720725"/>
            <a:ext cx="3059112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64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2800">
          <a:solidFill>
            <a:srgbClr val="555555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2400">
          <a:solidFill>
            <a:srgbClr val="555555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rgbClr val="555555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>
          <a:solidFill>
            <a:srgbClr val="555555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1600">
          <a:solidFill>
            <a:srgbClr val="555555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1600">
          <a:solidFill>
            <a:srgbClr val="555555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1600">
          <a:solidFill>
            <a:srgbClr val="555555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1600">
          <a:solidFill>
            <a:srgbClr val="555555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1600">
          <a:solidFill>
            <a:srgbClr val="555555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1"/>
          <p:cNvSpPr>
            <a:spLocks noChangeArrowheads="1"/>
          </p:cNvSpPr>
          <p:nvPr/>
        </p:nvSpPr>
        <p:spPr bwMode="auto">
          <a:xfrm>
            <a:off x="0" y="0"/>
            <a:ext cx="9140825" cy="1439863"/>
          </a:xfrm>
          <a:prstGeom prst="rect">
            <a:avLst/>
          </a:prstGeom>
          <a:solidFill>
            <a:srgbClr val="69BE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cs-CZ">
              <a:solidFill>
                <a:srgbClr val="000000"/>
              </a:solidFill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04813"/>
            <a:ext cx="575786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1619250"/>
            <a:ext cx="8277225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69163" y="6332538"/>
            <a:ext cx="1439862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600" b="1">
                <a:solidFill>
                  <a:srgbClr val="64B923"/>
                </a:solidFill>
                <a:cs typeface="+mn-cs"/>
              </a:defRPr>
            </a:lvl1pPr>
          </a:lstStyle>
          <a:p>
            <a:pPr>
              <a:defRPr/>
            </a:pPr>
            <a:fld id="{C7E3F512-9228-4DCB-8DA1-CB547EF3AC84}" type="slidenum">
              <a:rPr lang="cs-CZ"/>
              <a:pPr>
                <a:defRPr/>
              </a:pPr>
              <a:t>‹#›</a:t>
            </a:fld>
            <a:r>
              <a:rPr lang="cs-CZ">
                <a:solidFill>
                  <a:srgbClr val="969696"/>
                </a:solidFill>
              </a:rPr>
              <a:t>/celkem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1800" y="6332538"/>
            <a:ext cx="575786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1600">
                <a:solidFill>
                  <a:srgbClr val="969696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cs-CZ"/>
              <a:t>Název prezentace - doplnit</a:t>
            </a:r>
          </a:p>
        </p:txBody>
      </p:sp>
      <p:pic>
        <p:nvPicPr>
          <p:cNvPr id="3079" name="Picture 14" descr="CEITEC_logo_neg_RGB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720725"/>
            <a:ext cx="3059112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800">
          <a:solidFill>
            <a:srgbClr val="555555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rgbClr val="555555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555555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>
          <a:solidFill>
            <a:srgbClr val="555555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1600">
          <a:solidFill>
            <a:srgbClr val="555555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1600">
          <a:solidFill>
            <a:srgbClr val="555555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1600">
          <a:solidFill>
            <a:srgbClr val="555555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1600">
          <a:solidFill>
            <a:srgbClr val="555555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1600">
          <a:solidFill>
            <a:srgbClr val="555555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1"/>
          <p:cNvSpPr>
            <a:spLocks noChangeArrowheads="1"/>
          </p:cNvSpPr>
          <p:nvPr/>
        </p:nvSpPr>
        <p:spPr bwMode="auto">
          <a:xfrm>
            <a:off x="0" y="0"/>
            <a:ext cx="9140825" cy="1439863"/>
          </a:xfrm>
          <a:prstGeom prst="rect">
            <a:avLst/>
          </a:prstGeom>
          <a:solidFill>
            <a:srgbClr val="69BE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cs-CZ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04813"/>
            <a:ext cx="575786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1619250"/>
            <a:ext cx="8277225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69163" y="6332538"/>
            <a:ext cx="1439862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600" b="1">
                <a:solidFill>
                  <a:srgbClr val="64B923"/>
                </a:solidFill>
                <a:cs typeface="+mn-cs"/>
              </a:defRPr>
            </a:lvl1pPr>
          </a:lstStyle>
          <a:p>
            <a:pPr>
              <a:defRPr/>
            </a:pPr>
            <a:fld id="{1821955B-9953-40F1-B0AF-4CCC0BBB9E18}" type="slidenum">
              <a:rPr lang="cs-CZ"/>
              <a:pPr>
                <a:defRPr/>
              </a:pPr>
              <a:t>‹#›</a:t>
            </a:fld>
            <a:r>
              <a:rPr lang="cs-CZ">
                <a:solidFill>
                  <a:srgbClr val="969696"/>
                </a:solidFill>
              </a:rPr>
              <a:t>/celkem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1800" y="6332538"/>
            <a:ext cx="575786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1600" smtClean="0">
                <a:solidFill>
                  <a:srgbClr val="969696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cs-CZ"/>
              <a:t>Název prezentace - doplnit</a:t>
            </a:r>
          </a:p>
        </p:txBody>
      </p:sp>
      <p:pic>
        <p:nvPicPr>
          <p:cNvPr id="4103" name="Picture 14" descr="CEITEC_logo_neg_RGB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720725"/>
            <a:ext cx="3059112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800">
          <a:solidFill>
            <a:srgbClr val="555555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rgbClr val="555555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rgbClr val="555555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>
          <a:solidFill>
            <a:srgbClr val="555555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1600">
          <a:solidFill>
            <a:srgbClr val="555555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1600">
          <a:solidFill>
            <a:srgbClr val="555555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1600">
          <a:solidFill>
            <a:srgbClr val="555555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1600">
          <a:solidFill>
            <a:srgbClr val="555555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1600">
          <a:solidFill>
            <a:srgbClr val="555555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tiff"/><Relationship Id="rId5" Type="http://schemas.openxmlformats.org/officeDocument/2006/relationships/image" Target="../media/image42.tiff"/><Relationship Id="rId4" Type="http://schemas.openxmlformats.org/officeDocument/2006/relationships/image" Target="../media/image41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6.tiff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emf"/><Relationship Id="rId5" Type="http://schemas.openxmlformats.org/officeDocument/2006/relationships/oleObject" Target="../embeddings/Microsoft_Excel_97-2003_Worksheet1.xls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" y="3068960"/>
            <a:ext cx="9090025" cy="432048"/>
          </a:xfrm>
          <a:solidFill>
            <a:srgbClr val="F8F8F8"/>
          </a:solidFill>
        </p:spPr>
        <p:txBody>
          <a:bodyPr/>
          <a:lstStyle/>
          <a:p>
            <a:pPr algn="ctr">
              <a:spcBef>
                <a:spcPts val="1200"/>
              </a:spcBef>
            </a:pPr>
            <a:r>
              <a:rPr lang="en-US" sz="2400" b="1" dirty="0" smtClean="0">
                <a:solidFill>
                  <a:srgbClr val="FF0000"/>
                </a:solidFill>
                <a:latin typeface="Tahoma" charset="0"/>
                <a:cs typeface="Tahoma" charset="0"/>
              </a:rPr>
              <a:t>Smart Polymers for Different Medical Applications </a:t>
            </a:r>
            <a:endParaRPr lang="cs-CZ" sz="2400" b="1" dirty="0" smtClean="0">
              <a:solidFill>
                <a:srgbClr val="FF0000"/>
              </a:solidFill>
              <a:latin typeface="Tahoma" charset="0"/>
              <a:cs typeface="Tahoma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9525"/>
            <a:ext cx="903605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dirty="0" smtClean="0"/>
              <a:t>                 MATERIAL </a:t>
            </a:r>
            <a:r>
              <a:rPr lang="en-US" sz="2400" dirty="0" smtClean="0"/>
              <a:t>SCIENCES </a:t>
            </a:r>
            <a:r>
              <a:rPr lang="en-US" sz="2400" dirty="0" smtClean="0"/>
              <a:t> AT </a:t>
            </a:r>
            <a:r>
              <a:rPr lang="en-US" sz="2400" dirty="0"/>
              <a:t>CEITEC </a:t>
            </a:r>
            <a:r>
              <a:rPr lang="en-US" sz="2400" dirty="0" smtClean="0"/>
              <a:t>BUT</a:t>
            </a:r>
          </a:p>
          <a:p>
            <a:r>
              <a:rPr lang="en-US" b="1" dirty="0" smtClean="0">
                <a:solidFill>
                  <a:srgbClr val="000000">
                    <a:lumMod val="60000"/>
                    <a:lumOff val="40000"/>
                  </a:srgbClr>
                </a:solidFill>
                <a:latin typeface="+mn-lt"/>
              </a:rPr>
              <a:t>                                                                               </a:t>
            </a:r>
            <a:r>
              <a:rPr lang="en-US" sz="1600" b="1" dirty="0" smtClean="0">
                <a:solidFill>
                  <a:srgbClr val="000000"/>
                </a:solidFill>
                <a:latin typeface="+mn-lt"/>
              </a:rPr>
              <a:t>November </a:t>
            </a:r>
            <a:r>
              <a:rPr lang="en-US" sz="1600" b="1" dirty="0">
                <a:solidFill>
                  <a:srgbClr val="000000"/>
                </a:solidFill>
                <a:latin typeface="+mn-lt"/>
              </a:rPr>
              <a:t>7</a:t>
            </a:r>
            <a:r>
              <a:rPr lang="en-US" sz="1600" b="1" baseline="30000" dirty="0">
                <a:solidFill>
                  <a:srgbClr val="000000"/>
                </a:solidFill>
                <a:latin typeface="+mn-lt"/>
              </a:rPr>
              <a:t>th</a:t>
            </a:r>
            <a:r>
              <a:rPr lang="en-US" sz="1600" b="1" dirty="0">
                <a:solidFill>
                  <a:srgbClr val="000000"/>
                </a:solidFill>
                <a:latin typeface="+mn-lt"/>
              </a:rPr>
              <a:t>, 2013 Technická 2, Brno</a:t>
            </a:r>
          </a:p>
          <a:p>
            <a:endParaRPr lang="en-US" dirty="0">
              <a:solidFill>
                <a:srgbClr val="000000">
                  <a:lumMod val="60000"/>
                  <a:lumOff val="40000"/>
                </a:srgbClr>
              </a:solidFill>
              <a:latin typeface="Tahoma" pitchFamily="34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-990600" y="3657600"/>
            <a:ext cx="90360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>
                    <a:lumMod val="60000"/>
                    <a:lumOff val="40000"/>
                  </a:srgbClr>
                </a:solidFill>
                <a:latin typeface="Tahoma" pitchFamily="34" charset="0"/>
              </a:rPr>
              <a:t>        </a:t>
            </a:r>
            <a:r>
              <a:rPr lang="en-US" sz="2000" b="1" dirty="0" smtClean="0">
                <a:solidFill>
                  <a:srgbClr val="000000">
                    <a:lumMod val="60000"/>
                    <a:lumOff val="40000"/>
                  </a:srgbClr>
                </a:solidFill>
                <a:latin typeface="Tahoma" pitchFamily="34" charset="0"/>
              </a:rPr>
              <a:t>        </a:t>
            </a:r>
            <a:r>
              <a:rPr lang="en-US" sz="2000" b="1" dirty="0" smtClean="0">
                <a:latin typeface="Tahoma" pitchFamily="34" charset="0"/>
              </a:rPr>
              <a:t>Abdel-Mohsen </a:t>
            </a:r>
            <a:r>
              <a:rPr lang="en-US" sz="2000" b="1" dirty="0" smtClean="0">
                <a:latin typeface="Tahoma" pitchFamily="34" charset="0"/>
              </a:rPr>
              <a:t>Abdel-</a:t>
            </a:r>
            <a:r>
              <a:rPr lang="en-US" sz="2000" b="1" dirty="0" err="1" smtClean="0">
                <a:latin typeface="Tahoma" pitchFamily="34" charset="0"/>
              </a:rPr>
              <a:t>Lattif</a:t>
            </a:r>
            <a:r>
              <a:rPr lang="en-US" sz="2000" b="1" dirty="0" smtClean="0">
                <a:latin typeface="Tahoma" pitchFamily="34" charset="0"/>
              </a:rPr>
              <a:t> </a:t>
            </a:r>
            <a:endParaRPr lang="en-US" sz="2000" b="1" dirty="0">
              <a:latin typeface="Tahoma" pitchFamily="34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18055" y="2128911"/>
            <a:ext cx="9036496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009999"/>
              </a:buClr>
              <a:buSzPct val="80000"/>
              <a:buFont typeface="Wingdings" pitchFamily="2" charset="2"/>
              <a:buNone/>
              <a:defRPr/>
            </a:pPr>
            <a:r>
              <a:rPr lang="en-US" sz="24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    Advanced </a:t>
            </a:r>
            <a:r>
              <a:rPr lang="en-US" sz="24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Polymers and </a:t>
            </a: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Polymer </a:t>
            </a:r>
            <a:r>
              <a:rPr lang="en-US" sz="24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Composite </a:t>
            </a:r>
            <a:r>
              <a:rPr lang="en-US" sz="24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group </a:t>
            </a:r>
            <a:r>
              <a:rPr lang="en-US" sz="24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RG 2-3)</a:t>
            </a:r>
            <a:endParaRPr lang="cs-CZ" sz="2400" b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17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7" descr="C:\Users\سم\Desktop\rasha work\chitin\cs wound heal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224"/>
            <a:ext cx="4712677" cy="6913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6" descr="C:\Users\سم\Desktop\Healing figure 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532" y="1371600"/>
            <a:ext cx="4481468" cy="4501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2"/>
          <p:cNvSpPr txBox="1"/>
          <p:nvPr/>
        </p:nvSpPr>
        <p:spPr>
          <a:xfrm>
            <a:off x="4712677" y="6072647"/>
            <a:ext cx="5402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</a:rPr>
              <a:t>R.M.Abdel-Rahman , A.M. Abdel-Mohsen,  Lucy Vojtova, </a:t>
            </a:r>
          </a:p>
          <a:p>
            <a:r>
              <a:rPr lang="en-US" sz="1000" b="1" dirty="0" smtClean="0">
                <a:solidFill>
                  <a:srgbClr val="FF0000"/>
                </a:solidFill>
              </a:rPr>
              <a:t>J. Jancar, under publication </a:t>
            </a:r>
            <a:r>
              <a:rPr lang="cs-CZ" dirty="0" smtClean="0">
                <a:solidFill>
                  <a:srgbClr val="FFFFFF">
                    <a:lumMod val="50000"/>
                  </a:srgbClr>
                </a:solidFill>
              </a:rPr>
              <a:t>		</a:t>
            </a:r>
            <a:endParaRPr lang="cs-CZ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30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edrive\my work PHD\WORD WORK\Final articles\Chitosan flurescence\Scheme 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8731696" cy="43271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0" y="0"/>
            <a:ext cx="9036496" cy="6463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009999"/>
              </a:buClr>
              <a:buSzPct val="80000"/>
              <a:buFont typeface="Wingdings" pitchFamily="2" charset="2"/>
              <a:buNone/>
              <a:defRPr/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Florescence chitosan derivatives </a:t>
            </a:r>
            <a:endParaRPr lang="cs-CZ" sz="36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TextovéPole 2"/>
          <p:cNvSpPr txBox="1"/>
          <p:nvPr/>
        </p:nvSpPr>
        <p:spPr>
          <a:xfrm>
            <a:off x="2819400" y="6269649"/>
            <a:ext cx="6324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A.M. Abdel-Mohsen, R.M.Abdel-Rahman,  Lucy Vojtova, J. Jancar, under publication </a:t>
            </a:r>
            <a:r>
              <a:rPr lang="cs-CZ" dirty="0" smtClean="0">
                <a:solidFill>
                  <a:srgbClr val="FFFFFF">
                    <a:lumMod val="50000"/>
                  </a:srgbClr>
                </a:solidFill>
              </a:rPr>
              <a:t>		</a:t>
            </a:r>
            <a:endParaRPr lang="cs-CZ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58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0" y="0"/>
            <a:ext cx="903649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009999"/>
              </a:buClr>
              <a:buSzPct val="80000"/>
              <a:buFont typeface="Wingdings" pitchFamily="2" charset="2"/>
              <a:buNone/>
              <a:defRPr/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Florescence chitosan derivatives </a:t>
            </a:r>
            <a:endParaRPr lang="cs-CZ" sz="2800" b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Obrázek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427203"/>
            <a:ext cx="8198296" cy="4844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8" name="Picture 4" descr="E:\edrive\my work PHD\WORD WORK\Final articles\Chitosan flurescence\Flurescence sample\P10107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68" y="3450436"/>
            <a:ext cx="5561912" cy="334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E:\edrive\my work PHD\WORD WORK\Final articles\Chitosan flurescence\Flurescence sample\P10107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450436"/>
            <a:ext cx="4485376" cy="340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2"/>
          <p:cNvSpPr txBox="1"/>
          <p:nvPr/>
        </p:nvSpPr>
        <p:spPr>
          <a:xfrm>
            <a:off x="4555762" y="6244957"/>
            <a:ext cx="47921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A.M. Abdel-Mohsen, R.M.Abdel-Rahman,  Lucy Vojtova, J. Jancar, under publication </a:t>
            </a:r>
            <a:r>
              <a:rPr lang="cs-CZ" dirty="0" smtClean="0">
                <a:solidFill>
                  <a:schemeClr val="bg1">
                    <a:lumMod val="50000"/>
                  </a:schemeClr>
                </a:solidFill>
              </a:rPr>
              <a:t>		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17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-115293" y="228600"/>
            <a:ext cx="7772400" cy="581343"/>
          </a:xfrm>
        </p:spPr>
        <p:txBody>
          <a:bodyPr/>
          <a:lstStyle/>
          <a:p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iopolymer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caffolds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</a:t>
            </a:r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issue </a:t>
            </a:r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ngineering</a:t>
            </a:r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400" dirty="0"/>
          </a:p>
        </p:txBody>
      </p:sp>
      <p:grpSp>
        <p:nvGrpSpPr>
          <p:cNvPr id="6" name="Skupina 5"/>
          <p:cNvGrpSpPr/>
          <p:nvPr/>
        </p:nvGrpSpPr>
        <p:grpSpPr>
          <a:xfrm>
            <a:off x="165695" y="1572488"/>
            <a:ext cx="5327650" cy="3647420"/>
            <a:chOff x="393502" y="1631627"/>
            <a:chExt cx="5327650" cy="3647420"/>
          </a:xfrm>
        </p:grpSpPr>
        <p:pic>
          <p:nvPicPr>
            <p:cNvPr id="9" name="Picture 3" descr="Scaffold5"/>
            <p:cNvPicPr preferRelativeResize="0"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502" y="3209602"/>
              <a:ext cx="1573212" cy="151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" descr="Scaffold6"/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2927" y="3223890"/>
              <a:ext cx="1573212" cy="151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5" descr="Scaffold7"/>
            <p:cNvPicPr preferRelativeResize="0"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4252" y="3222302"/>
              <a:ext cx="1573212" cy="151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7" descr="foam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4" r="2254"/>
            <a:stretch>
              <a:fillRect/>
            </a:stretch>
          </p:blipFill>
          <p:spPr bwMode="auto">
            <a:xfrm>
              <a:off x="2142927" y="1645915"/>
              <a:ext cx="1476375" cy="1423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8" descr="foa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1239" y="1766565"/>
              <a:ext cx="1560513" cy="1174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9" descr="PORT - skafol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631627"/>
              <a:ext cx="1236662" cy="145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Obdélník 3"/>
            <p:cNvSpPr>
              <a:spLocks noChangeArrowheads="1"/>
            </p:cNvSpPr>
            <p:nvPr/>
          </p:nvSpPr>
          <p:spPr bwMode="auto">
            <a:xfrm>
              <a:off x="1215827" y="2304727"/>
              <a:ext cx="96837" cy="152400"/>
            </a:xfrm>
            <a:prstGeom prst="rect">
              <a:avLst/>
            </a:prstGeom>
            <a:noFill/>
            <a:ln w="19050" algn="ctr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eaLnBrk="1" hangingPunct="1"/>
              <a:endParaRPr lang="en-GB" sz="1800" b="0">
                <a:solidFill>
                  <a:schemeClr val="tx1"/>
                </a:solidFill>
                <a:latin typeface="Arial" charset="0"/>
                <a:cs typeface="Arial" charset="0"/>
              </a:endParaRPr>
            </a:p>
          </p:txBody>
        </p:sp>
        <p:cxnSp>
          <p:nvCxnSpPr>
            <p:cNvPr id="16" name="Přímá spojnice 7"/>
            <p:cNvCxnSpPr>
              <a:cxnSpLocks noChangeShapeType="1"/>
            </p:cNvCxnSpPr>
            <p:nvPr/>
          </p:nvCxnSpPr>
          <p:spPr bwMode="auto">
            <a:xfrm flipV="1">
              <a:off x="1312664" y="1901502"/>
              <a:ext cx="885825" cy="403225"/>
            </a:xfrm>
            <a:prstGeom prst="line">
              <a:avLst/>
            </a:prstGeom>
            <a:noFill/>
            <a:ln w="9525" algn="ctr">
              <a:solidFill>
                <a:srgbClr val="008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Přímá spojnice 9"/>
            <p:cNvCxnSpPr>
              <a:cxnSpLocks noChangeShapeType="1"/>
            </p:cNvCxnSpPr>
            <p:nvPr/>
          </p:nvCxnSpPr>
          <p:spPr bwMode="auto">
            <a:xfrm>
              <a:off x="1312664" y="2457127"/>
              <a:ext cx="885825" cy="403225"/>
            </a:xfrm>
            <a:prstGeom prst="line">
              <a:avLst/>
            </a:prstGeom>
            <a:noFill/>
            <a:ln w="9525" algn="ctr">
              <a:solidFill>
                <a:srgbClr val="008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" name="Obdélník 10"/>
            <p:cNvSpPr>
              <a:spLocks noChangeArrowheads="1"/>
            </p:cNvSpPr>
            <p:nvPr/>
          </p:nvSpPr>
          <p:spPr bwMode="auto">
            <a:xfrm>
              <a:off x="3133527" y="2304727"/>
              <a:ext cx="195262" cy="252413"/>
            </a:xfrm>
            <a:prstGeom prst="rect">
              <a:avLst/>
            </a:prstGeom>
            <a:noFill/>
            <a:ln w="28575" algn="ctr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eaLnBrk="1" hangingPunct="1"/>
              <a:endParaRPr lang="en-GB" sz="1800" b="0">
                <a:solidFill>
                  <a:schemeClr val="tx1"/>
                </a:solidFill>
                <a:latin typeface="Arial" charset="0"/>
                <a:cs typeface="Arial" charset="0"/>
              </a:endParaRPr>
            </a:p>
          </p:txBody>
        </p:sp>
        <p:cxnSp>
          <p:nvCxnSpPr>
            <p:cNvPr id="19" name="Přímá spojnice 14"/>
            <p:cNvCxnSpPr>
              <a:cxnSpLocks noChangeShapeType="1"/>
            </p:cNvCxnSpPr>
            <p:nvPr/>
          </p:nvCxnSpPr>
          <p:spPr bwMode="auto">
            <a:xfrm flipV="1">
              <a:off x="3328789" y="1766565"/>
              <a:ext cx="552450" cy="538162"/>
            </a:xfrm>
            <a:prstGeom prst="line">
              <a:avLst/>
            </a:prstGeom>
            <a:noFill/>
            <a:ln w="9525" algn="ctr">
              <a:solidFill>
                <a:srgbClr val="008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Přímá spojnice 16"/>
            <p:cNvCxnSpPr>
              <a:cxnSpLocks noChangeShapeType="1"/>
            </p:cNvCxnSpPr>
            <p:nvPr/>
          </p:nvCxnSpPr>
          <p:spPr bwMode="auto">
            <a:xfrm>
              <a:off x="3328789" y="2557140"/>
              <a:ext cx="552450" cy="384175"/>
            </a:xfrm>
            <a:prstGeom prst="line">
              <a:avLst/>
            </a:prstGeom>
            <a:noFill/>
            <a:ln w="9525" algn="ctr">
              <a:solidFill>
                <a:srgbClr val="008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" name="Šipka doprava 21"/>
            <p:cNvSpPr>
              <a:spLocks noChangeArrowheads="1"/>
            </p:cNvSpPr>
            <p:nvPr/>
          </p:nvSpPr>
          <p:spPr bwMode="auto">
            <a:xfrm rot="5400000">
              <a:off x="963414" y="3061965"/>
              <a:ext cx="403225" cy="295275"/>
            </a:xfrm>
            <a:prstGeom prst="rightArrow">
              <a:avLst>
                <a:gd name="adj1" fmla="val 50000"/>
                <a:gd name="adj2" fmla="val 5121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/>
            <a:lstStyle/>
            <a:p>
              <a:pPr algn="r" eaLnBrk="1" hangingPunct="1"/>
              <a:endParaRPr lang="en-GB" sz="1800" b="0">
                <a:solidFill>
                  <a:schemeClr val="tx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2" name="Šipka doprava 29"/>
            <p:cNvSpPr>
              <a:spLocks noChangeArrowheads="1"/>
            </p:cNvSpPr>
            <p:nvPr/>
          </p:nvSpPr>
          <p:spPr bwMode="auto">
            <a:xfrm>
              <a:off x="1854002" y="3903340"/>
              <a:ext cx="393700" cy="301625"/>
            </a:xfrm>
            <a:prstGeom prst="rightArrow">
              <a:avLst>
                <a:gd name="adj1" fmla="val 50000"/>
                <a:gd name="adj2" fmla="val 48947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r" eaLnBrk="1" hangingPunct="1"/>
              <a:endParaRPr lang="en-GB" sz="1800" b="0">
                <a:solidFill>
                  <a:schemeClr val="tx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" name="Šipka doprava 30"/>
            <p:cNvSpPr>
              <a:spLocks noChangeArrowheads="1"/>
            </p:cNvSpPr>
            <p:nvPr/>
          </p:nvSpPr>
          <p:spPr bwMode="auto">
            <a:xfrm>
              <a:off x="3606602" y="3919215"/>
              <a:ext cx="392112" cy="303212"/>
            </a:xfrm>
            <a:prstGeom prst="rightArrow">
              <a:avLst>
                <a:gd name="adj1" fmla="val 50000"/>
                <a:gd name="adj2" fmla="val 48495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r" eaLnBrk="1" hangingPunct="1"/>
              <a:endParaRPr lang="en-GB" sz="1800" b="0">
                <a:solidFill>
                  <a:schemeClr val="tx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4" name="TextovéPole 22"/>
            <p:cNvSpPr txBox="1">
              <a:spLocks noChangeArrowheads="1"/>
            </p:cNvSpPr>
            <p:nvPr/>
          </p:nvSpPr>
          <p:spPr bwMode="auto">
            <a:xfrm>
              <a:off x="663377" y="4709790"/>
              <a:ext cx="115252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1pPr>
              <a:lvl2pPr marL="742950" indent="-285750"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2pPr>
              <a:lvl3pPr marL="1143000" indent="-228600"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3pPr>
              <a:lvl4pPr marL="1600200" indent="-228600"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4pPr>
              <a:lvl5pPr marL="2057400" indent="-228600"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9pPr>
            </a:lstStyle>
            <a:p>
              <a:pPr algn="l" eaLnBrk="1" hangingPunct="1"/>
              <a:r>
                <a:rPr lang="cs-CZ" sz="1400" b="0">
                  <a:solidFill>
                    <a:srgbClr val="7F7F7F"/>
                  </a:solidFill>
                  <a:latin typeface="Arial" charset="0"/>
                  <a:cs typeface="Arial" charset="0"/>
                </a:rPr>
                <a:t>3D scaffold</a:t>
              </a:r>
            </a:p>
          </p:txBody>
        </p:sp>
        <p:sp>
          <p:nvSpPr>
            <p:cNvPr id="25" name="TextovéPole 32"/>
            <p:cNvSpPr txBox="1">
              <a:spLocks noChangeArrowheads="1"/>
            </p:cNvSpPr>
            <p:nvPr/>
          </p:nvSpPr>
          <p:spPr bwMode="auto">
            <a:xfrm>
              <a:off x="2366764" y="4711377"/>
              <a:ext cx="142557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1pPr>
              <a:lvl2pPr marL="742950" indent="-285750"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2pPr>
              <a:lvl3pPr marL="1143000" indent="-228600"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3pPr>
              <a:lvl4pPr marL="1600200" indent="-228600"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4pPr>
              <a:lvl5pPr marL="2057400" indent="-228600"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9pPr>
            </a:lstStyle>
            <a:p>
              <a:pPr algn="l" eaLnBrk="1" hangingPunct="1"/>
              <a:r>
                <a:rPr lang="cs-CZ" sz="1400" b="0">
                  <a:solidFill>
                    <a:srgbClr val="7F7F7F"/>
                  </a:solidFill>
                  <a:latin typeface="Arial" charset="0"/>
                  <a:cs typeface="Arial" charset="0"/>
                </a:rPr>
                <a:t>Cells seeding</a:t>
              </a:r>
            </a:p>
          </p:txBody>
        </p:sp>
        <p:sp>
          <p:nvSpPr>
            <p:cNvPr id="26" name="TextovéPole 33"/>
            <p:cNvSpPr txBox="1">
              <a:spLocks noChangeArrowheads="1"/>
            </p:cNvSpPr>
            <p:nvPr/>
          </p:nvSpPr>
          <p:spPr bwMode="auto">
            <a:xfrm>
              <a:off x="3803452" y="4755827"/>
              <a:ext cx="19177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1pPr>
              <a:lvl2pPr marL="742950" indent="-285750"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2pPr>
              <a:lvl3pPr marL="1143000" indent="-228600"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3pPr>
              <a:lvl4pPr marL="1600200" indent="-228600"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4pPr>
              <a:lvl5pPr marL="2057400" indent="-228600"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9pPr>
            </a:lstStyle>
            <a:p>
              <a:pPr algn="ctr" eaLnBrk="1" hangingPunct="1"/>
              <a:r>
                <a:rPr lang="cs-CZ" sz="1400" b="0" dirty="0">
                  <a:solidFill>
                    <a:srgbClr val="7F7F7F"/>
                  </a:solidFill>
                  <a:latin typeface="Arial" charset="0"/>
                  <a:cs typeface="Arial" charset="0"/>
                </a:rPr>
                <a:t>Resorbable</a:t>
              </a:r>
            </a:p>
            <a:p>
              <a:pPr algn="ctr" eaLnBrk="1" hangingPunct="1"/>
              <a:r>
                <a:rPr lang="cs-CZ" sz="1400" b="0" dirty="0">
                  <a:solidFill>
                    <a:srgbClr val="7F7F7F"/>
                  </a:solidFill>
                  <a:latin typeface="Arial" charset="0"/>
                  <a:cs typeface="Arial" charset="0"/>
                </a:rPr>
                <a:t>bio-</a:t>
              </a:r>
              <a:r>
                <a:rPr lang="cs-CZ" sz="1400" b="0" dirty="0" err="1">
                  <a:solidFill>
                    <a:srgbClr val="7F7F7F"/>
                  </a:solidFill>
                  <a:latin typeface="Arial" charset="0"/>
                  <a:cs typeface="Arial" charset="0"/>
                </a:rPr>
                <a:t>implant</a:t>
              </a:r>
              <a:endParaRPr lang="cs-CZ" sz="1400" b="0" dirty="0">
                <a:solidFill>
                  <a:srgbClr val="7F7F7F"/>
                </a:solidFill>
                <a:latin typeface="Arial" charset="0"/>
                <a:cs typeface="Arial" charset="0"/>
              </a:endParaRPr>
            </a:p>
          </p:txBody>
        </p:sp>
      </p:grpSp>
      <p:pic>
        <p:nvPicPr>
          <p:cNvPr id="27" name="Obrázek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318515"/>
            <a:ext cx="3396773" cy="346411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5608922" y="1926103"/>
            <a:ext cx="3396773" cy="28384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Scaffold</a:t>
            </a:r>
            <a:r>
              <a:rPr kumimoji="0" lang="cs-CZ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with</a:t>
            </a:r>
            <a:r>
              <a:rPr kumimoji="0" lang="cs-CZ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chondrocytes</a:t>
            </a:r>
            <a:r>
              <a:rPr kumimoji="0" lang="cs-CZ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at</a:t>
            </a:r>
            <a:r>
              <a:rPr kumimoji="0" lang="cs-CZ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20th </a:t>
            </a:r>
            <a:r>
              <a:rPr kumimoji="0" lang="cs-CZ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day</a:t>
            </a:r>
            <a:r>
              <a:rPr kumimoji="0" lang="cs-CZ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32" name="TextovéPole 31"/>
          <p:cNvSpPr txBox="1"/>
          <p:nvPr/>
        </p:nvSpPr>
        <p:spPr>
          <a:xfrm>
            <a:off x="1505444" y="5589240"/>
            <a:ext cx="2892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PhD </a:t>
            </a:r>
            <a:r>
              <a:rPr lang="cs-CZ" dirty="0" err="1" smtClean="0">
                <a:solidFill>
                  <a:srgbClr val="FF0000"/>
                </a:solidFill>
              </a:rPr>
              <a:t>students</a:t>
            </a:r>
            <a:r>
              <a:rPr lang="cs-CZ" dirty="0" smtClean="0">
                <a:solidFill>
                  <a:srgbClr val="FF0000"/>
                </a:solidFill>
              </a:rPr>
              <a:t>: L. </a:t>
            </a:r>
            <a:r>
              <a:rPr lang="cs-CZ" dirty="0" err="1" smtClean="0">
                <a:solidFill>
                  <a:srgbClr val="FF0000"/>
                </a:solidFill>
              </a:rPr>
              <a:t>Zubal</a:t>
            </a:r>
            <a:endParaRPr lang="cs-CZ" dirty="0" smtClean="0">
              <a:solidFill>
                <a:srgbClr val="FF0000"/>
              </a:solidFill>
            </a:endParaRPr>
          </a:p>
          <a:p>
            <a:r>
              <a:rPr lang="cs-CZ" dirty="0">
                <a:solidFill>
                  <a:srgbClr val="FF0000"/>
                </a:solidFill>
              </a:rPr>
              <a:t>	</a:t>
            </a:r>
            <a:r>
              <a:rPr lang="cs-CZ" dirty="0" smtClean="0">
                <a:solidFill>
                  <a:srgbClr val="FF0000"/>
                </a:solidFill>
              </a:rPr>
              <a:t>         L. Uhrová</a:t>
            </a:r>
            <a:endParaRPr lang="cs-CZ" dirty="0">
              <a:solidFill>
                <a:srgbClr val="FF0000"/>
              </a:solidFill>
            </a:endParaRPr>
          </a:p>
          <a:p>
            <a:r>
              <a:rPr lang="cs-CZ" dirty="0" smtClean="0">
                <a:solidFill>
                  <a:schemeClr val="bg1">
                    <a:lumMod val="50000"/>
                  </a:schemeClr>
                </a:solidFill>
              </a:rPr>
              <a:t>		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Obdélník 30"/>
          <p:cNvSpPr/>
          <p:nvPr/>
        </p:nvSpPr>
        <p:spPr>
          <a:xfrm>
            <a:off x="5560860" y="5888586"/>
            <a:ext cx="34448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 smtClean="0"/>
              <a:t>SEM </a:t>
            </a:r>
            <a:r>
              <a:rPr lang="cs-CZ" sz="1400" b="1" dirty="0"/>
              <a:t>- MIRA-3 TESCAN </a:t>
            </a:r>
            <a:endParaRPr lang="cs-CZ" sz="1400" b="1" dirty="0" smtClean="0"/>
          </a:p>
          <a:p>
            <a:r>
              <a:rPr lang="cs-CZ" sz="1400" dirty="0" smtClean="0"/>
              <a:t>Masaryk University, </a:t>
            </a:r>
            <a:r>
              <a:rPr lang="cs-CZ" sz="1400" dirty="0" err="1" smtClean="0"/>
              <a:t>Faculty</a:t>
            </a:r>
            <a:r>
              <a:rPr lang="cs-CZ" sz="1400" dirty="0" smtClean="0"/>
              <a:t> </a:t>
            </a:r>
            <a:r>
              <a:rPr lang="cs-CZ" sz="1400" dirty="0" err="1" smtClean="0"/>
              <a:t>of</a:t>
            </a:r>
            <a:r>
              <a:rPr lang="cs-CZ" sz="1400" dirty="0" smtClean="0"/>
              <a:t> </a:t>
            </a:r>
            <a:r>
              <a:rPr lang="cs-CZ" sz="1400" dirty="0" err="1" smtClean="0"/>
              <a:t>Medicine</a:t>
            </a:r>
            <a:r>
              <a:rPr lang="cs-CZ" sz="1400" dirty="0" smtClean="0"/>
              <a:t>, </a:t>
            </a:r>
          </a:p>
          <a:p>
            <a:r>
              <a:rPr lang="en-US" sz="1400" dirty="0" smtClean="0"/>
              <a:t>Department </a:t>
            </a:r>
            <a:r>
              <a:rPr lang="en-US" sz="1400" dirty="0"/>
              <a:t>of Histology and Embryology </a:t>
            </a:r>
            <a:endParaRPr lang="cs-CZ" sz="1400" dirty="0" smtClean="0"/>
          </a:p>
          <a:p>
            <a:r>
              <a:rPr lang="cs-CZ" sz="1400" dirty="0" smtClean="0"/>
              <a:t>BRNO, Czech Republic </a:t>
            </a:r>
            <a:endParaRPr lang="cs-CZ" sz="1400" dirty="0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782" y="3229440"/>
            <a:ext cx="5078413" cy="346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317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4C6FF2-748C-4928-B98E-53CC7C5EBEA4}" type="slidenum">
              <a:rPr lang="cs-CZ" smtClean="0"/>
              <a:pPr>
                <a:defRPr/>
              </a:pPr>
              <a:t>14</a:t>
            </a:fld>
            <a:r>
              <a:rPr lang="cs-CZ" b="0" smtClean="0">
                <a:solidFill>
                  <a:srgbClr val="969696"/>
                </a:solidFill>
              </a:rPr>
              <a:t>/celkem</a:t>
            </a:r>
            <a:endParaRPr lang="cs-CZ" b="0">
              <a:solidFill>
                <a:srgbClr val="969696"/>
              </a:solidFill>
            </a:endParaRPr>
          </a:p>
        </p:txBody>
      </p:sp>
      <p:pic>
        <p:nvPicPr>
          <p:cNvPr id="13314" name="Obrázek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447800"/>
            <a:ext cx="4846103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Obrázek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416148"/>
            <a:ext cx="4800600" cy="5441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:\Users\user\Desktop\MTS data.t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403475"/>
            <a:ext cx="5943600" cy="445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user\Desktop\Cell adhesion .t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104390"/>
            <a:ext cx="5943600" cy="4753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7" descr="E:\Lucy_peny_MSC\DioPi_peny_MSC_Day1_10x_7a.mdb\DioPi_peny_MSC_Day1_10x_7a_proj.tif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38400" y="1447800"/>
            <a:ext cx="5943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élník 21"/>
          <p:cNvSpPr/>
          <p:nvPr/>
        </p:nvSpPr>
        <p:spPr>
          <a:xfrm>
            <a:off x="-79131" y="5688449"/>
            <a:ext cx="303778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 err="1" smtClean="0">
                <a:solidFill>
                  <a:srgbClr val="FF0000"/>
                </a:solidFill>
              </a:rPr>
              <a:t>Fluorescent</a:t>
            </a:r>
            <a:r>
              <a:rPr lang="cs-CZ" sz="1400" b="1" dirty="0" smtClean="0">
                <a:solidFill>
                  <a:srgbClr val="FF0000"/>
                </a:solidFill>
              </a:rPr>
              <a:t> </a:t>
            </a:r>
            <a:r>
              <a:rPr lang="cs-CZ" sz="1400" b="1" dirty="0" err="1" smtClean="0">
                <a:solidFill>
                  <a:srgbClr val="FF0000"/>
                </a:solidFill>
              </a:rPr>
              <a:t>Confocal</a:t>
            </a:r>
            <a:r>
              <a:rPr lang="cs-CZ" sz="1400" b="1" dirty="0" smtClean="0">
                <a:solidFill>
                  <a:srgbClr val="FF0000"/>
                </a:solidFill>
              </a:rPr>
              <a:t> </a:t>
            </a:r>
            <a:r>
              <a:rPr lang="cs-CZ" sz="1400" b="1" dirty="0" err="1">
                <a:solidFill>
                  <a:srgbClr val="FF0000"/>
                </a:solidFill>
              </a:rPr>
              <a:t>M</a:t>
            </a:r>
            <a:r>
              <a:rPr lang="cs-CZ" sz="1400" b="1" dirty="0" err="1" smtClean="0">
                <a:solidFill>
                  <a:srgbClr val="FF0000"/>
                </a:solidFill>
              </a:rPr>
              <a:t>icroscope</a:t>
            </a:r>
            <a:endParaRPr lang="cs-CZ" sz="1400" b="1" dirty="0" smtClean="0">
              <a:solidFill>
                <a:srgbClr val="FF0000"/>
              </a:solidFill>
            </a:endParaRPr>
          </a:p>
          <a:p>
            <a:r>
              <a:rPr lang="en-US" sz="1400" dirty="0" err="1" smtClean="0">
                <a:solidFill>
                  <a:srgbClr val="FF0000"/>
                </a:solidFill>
              </a:rPr>
              <a:t>Ing</a:t>
            </a:r>
            <a:r>
              <a:rPr lang="en-US" sz="1400" dirty="0" smtClean="0">
                <a:solidFill>
                  <a:srgbClr val="FF0000"/>
                </a:solidFill>
              </a:rPr>
              <a:t>. </a:t>
            </a:r>
            <a:r>
              <a:rPr lang="cs-CZ" sz="1400" dirty="0" smtClean="0">
                <a:solidFill>
                  <a:srgbClr val="FF0000"/>
                </a:solidFill>
              </a:rPr>
              <a:t>Eva Prosecká</a:t>
            </a:r>
            <a:r>
              <a:rPr lang="en-US" sz="1400" dirty="0" smtClean="0">
                <a:solidFill>
                  <a:srgbClr val="FF0000"/>
                </a:solidFill>
              </a:rPr>
              <a:t>                        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Institute of </a:t>
            </a:r>
            <a:r>
              <a:rPr lang="cs-CZ" sz="1400" dirty="0" err="1" smtClean="0">
                <a:solidFill>
                  <a:srgbClr val="FF0000"/>
                </a:solidFill>
              </a:rPr>
              <a:t>Experimental</a:t>
            </a:r>
            <a:r>
              <a:rPr lang="cs-CZ" sz="1400" dirty="0" smtClean="0">
                <a:solidFill>
                  <a:srgbClr val="FF0000"/>
                </a:solidFill>
              </a:rPr>
              <a:t> </a:t>
            </a:r>
            <a:r>
              <a:rPr lang="cs-CZ" sz="1400" dirty="0" err="1" smtClean="0">
                <a:solidFill>
                  <a:srgbClr val="FF0000"/>
                </a:solidFill>
              </a:rPr>
              <a:t>Medicine</a:t>
            </a:r>
            <a:endParaRPr lang="cs-CZ" sz="1400" dirty="0" smtClean="0">
              <a:solidFill>
                <a:srgbClr val="FF0000"/>
              </a:solidFill>
            </a:endParaRPr>
          </a:p>
          <a:p>
            <a:r>
              <a:rPr lang="cs-CZ" sz="1400" dirty="0" smtClean="0">
                <a:solidFill>
                  <a:srgbClr val="FF0000"/>
                </a:solidFill>
              </a:rPr>
              <a:t>Department </a:t>
            </a:r>
            <a:r>
              <a:rPr lang="cs-CZ" sz="1400" dirty="0" err="1" smtClean="0">
                <a:solidFill>
                  <a:srgbClr val="FF0000"/>
                </a:solidFill>
              </a:rPr>
              <a:t>of</a:t>
            </a:r>
            <a:r>
              <a:rPr lang="cs-CZ" sz="1400" dirty="0" smtClean="0">
                <a:solidFill>
                  <a:srgbClr val="FF0000"/>
                </a:solidFill>
              </a:rPr>
              <a:t> </a:t>
            </a:r>
            <a:r>
              <a:rPr lang="cs-CZ" sz="1400" dirty="0" err="1" smtClean="0">
                <a:solidFill>
                  <a:srgbClr val="FF0000"/>
                </a:solidFill>
              </a:rPr>
              <a:t>Tissue</a:t>
            </a:r>
            <a:r>
              <a:rPr lang="cs-CZ" sz="1400" dirty="0" smtClean="0">
                <a:solidFill>
                  <a:srgbClr val="FF0000"/>
                </a:solidFill>
              </a:rPr>
              <a:t> </a:t>
            </a:r>
            <a:r>
              <a:rPr lang="cs-CZ" sz="1400" dirty="0" err="1" smtClean="0">
                <a:solidFill>
                  <a:srgbClr val="FF0000"/>
                </a:solidFill>
              </a:rPr>
              <a:t>Engineering</a:t>
            </a:r>
            <a:r>
              <a:rPr lang="cs-CZ" sz="1400" dirty="0" smtClean="0">
                <a:solidFill>
                  <a:srgbClr val="FF0000"/>
                </a:solidFill>
              </a:rPr>
              <a:t> ASCR, </a:t>
            </a:r>
            <a:r>
              <a:rPr lang="en-US" sz="1400" dirty="0" smtClean="0">
                <a:solidFill>
                  <a:srgbClr val="FF0000"/>
                </a:solidFill>
              </a:rPr>
              <a:t>Prague</a:t>
            </a:r>
            <a:r>
              <a:rPr lang="cs-CZ" sz="1400" dirty="0" smtClean="0">
                <a:solidFill>
                  <a:srgbClr val="FF0000"/>
                </a:solidFill>
              </a:rPr>
              <a:t>, </a:t>
            </a:r>
            <a:r>
              <a:rPr lang="en-US" sz="1400" dirty="0" smtClean="0">
                <a:solidFill>
                  <a:srgbClr val="FF0000"/>
                </a:solidFill>
              </a:rPr>
              <a:t>Czech Republic</a:t>
            </a:r>
            <a:endParaRPr lang="cs-CZ" sz="1400" dirty="0">
              <a:solidFill>
                <a:srgbClr val="FF0000"/>
              </a:solidFill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02461" y="4318"/>
            <a:ext cx="9036496" cy="70788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009999"/>
              </a:buClr>
              <a:buSzPct val="80000"/>
              <a:buFont typeface="Wingdings" pitchFamily="2" charset="2"/>
              <a:buNone/>
              <a:defRPr/>
            </a:pPr>
            <a:r>
              <a:rPr lang="en-US" sz="400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New scaffold material </a:t>
            </a:r>
            <a:endParaRPr lang="cs-CZ" sz="4000" b="0" dirty="0" smtClean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71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6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850900"/>
          </a:xfrm>
          <a:noFill/>
          <a:ln/>
        </p:spPr>
        <p:txBody>
          <a:bodyPr/>
          <a:lstStyle/>
          <a:p>
            <a:r>
              <a:rPr lang="cs-CZ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Segmental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Fracture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Femural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Bone</a:t>
            </a: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400" dirty="0" err="1" smtClean="0"/>
              <a:t>Preclinical</a:t>
            </a:r>
            <a:r>
              <a:rPr lang="cs-CZ" sz="2400" dirty="0" smtClean="0"/>
              <a:t> </a:t>
            </a:r>
            <a:r>
              <a:rPr lang="cs-CZ" sz="2400" dirty="0" err="1" smtClean="0"/>
              <a:t>Testing</a:t>
            </a:r>
            <a:r>
              <a:rPr lang="cs-CZ" sz="2400" dirty="0" smtClean="0"/>
              <a:t>, RTG, CT</a:t>
            </a:r>
            <a:endParaRPr lang="en-US" sz="2400" dirty="0"/>
          </a:p>
        </p:txBody>
      </p:sp>
      <p:pic>
        <p:nvPicPr>
          <p:cNvPr id="360461" name="Picture 13" descr="PORT - 06 kos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2049660" cy="32975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0462" name="Picture 14" descr="PORT - 06 kos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542306"/>
            <a:ext cx="2046800" cy="331202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0463" name="Picture 15" descr="PORT - 06 kost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536602"/>
            <a:ext cx="1975408" cy="32994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0464" name="Text Box 16"/>
          <p:cNvSpPr txBox="1">
            <a:spLocks noChangeArrowheads="1"/>
          </p:cNvSpPr>
          <p:nvPr/>
        </p:nvSpPr>
        <p:spPr bwMode="auto">
          <a:xfrm>
            <a:off x="250825" y="6340475"/>
            <a:ext cx="88931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1400"/>
              <a:t>Michal Crha, Alois Nečas, Robert Srnec, Jan Janovec, Ladislav Stehlík, Petr Raušer,Lucie Urbanová, Ladislav Plánka, Josef Jančář, Evžen Amler: </a:t>
            </a:r>
            <a:r>
              <a:rPr lang="cs-CZ" sz="1400" b="1"/>
              <a:t>ACTA VET. BRNO 2009, 78: 635-642</a:t>
            </a:r>
          </a:p>
        </p:txBody>
      </p:sp>
      <p:pic>
        <p:nvPicPr>
          <p:cNvPr id="10" name="Picture 6" descr="PORT - 08 snimky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359864"/>
            <a:ext cx="3178384" cy="260920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04 snimek zhojene kost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221" y="2553128"/>
            <a:ext cx="3175203" cy="341594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ál 13"/>
          <p:cNvSpPr/>
          <p:nvPr/>
        </p:nvSpPr>
        <p:spPr bwMode="auto">
          <a:xfrm>
            <a:off x="6578829" y="3501007"/>
            <a:ext cx="657467" cy="760091"/>
          </a:xfrm>
          <a:prstGeom prst="ellipse">
            <a:avLst/>
          </a:prstGeom>
          <a:noFill/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Ovál 14"/>
          <p:cNvSpPr/>
          <p:nvPr/>
        </p:nvSpPr>
        <p:spPr bwMode="auto">
          <a:xfrm>
            <a:off x="2316140" y="4235946"/>
            <a:ext cx="657467" cy="760091"/>
          </a:xfrm>
          <a:prstGeom prst="ellipse">
            <a:avLst/>
          </a:prstGeom>
          <a:noFill/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6" name="Picture 7" descr="PORT - 06 kost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808" y="2924944"/>
            <a:ext cx="3743945" cy="37646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ál 16"/>
          <p:cNvSpPr/>
          <p:nvPr/>
        </p:nvSpPr>
        <p:spPr bwMode="auto">
          <a:xfrm>
            <a:off x="3891353" y="4207522"/>
            <a:ext cx="837151" cy="792088"/>
          </a:xfrm>
          <a:prstGeom prst="ellipse">
            <a:avLst/>
          </a:prstGeom>
          <a:noFill/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83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0" y="0"/>
            <a:ext cx="8691410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z="3600" kern="0" dirty="0" smtClean="0"/>
              <a:t>Functional fiber </a:t>
            </a:r>
            <a:r>
              <a:rPr lang="en-US" sz="3600" kern="0" dirty="0"/>
              <a:t>for </a:t>
            </a:r>
            <a:r>
              <a:rPr lang="en-US" sz="3600" kern="0" dirty="0" smtClean="0"/>
              <a:t>medical application</a:t>
            </a:r>
            <a:endParaRPr lang="cs-CZ" sz="3600" kern="0" dirty="0" smtClean="0"/>
          </a:p>
          <a:p>
            <a:endParaRPr lang="cs-CZ" sz="2400" kern="0" dirty="0" smtClean="0"/>
          </a:p>
        </p:txBody>
      </p:sp>
      <p:pic>
        <p:nvPicPr>
          <p:cNvPr id="14" name="Picture 13" descr="C:\Users\user\Desktop\HA-Ag nanocomposite fibers\SEM OF HA-HA-Ag nanocomposite 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5" y="1448367"/>
            <a:ext cx="7684574" cy="540963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5" name="Picture 17" descr="H:\2.7 (b).t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9" y="2362200"/>
            <a:ext cx="4754880" cy="449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9" descr="H:\2.8 .t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849" y="2362200"/>
            <a:ext cx="4373151" cy="45231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520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ovéPole 2"/>
          <p:cNvSpPr txBox="1"/>
          <p:nvPr/>
        </p:nvSpPr>
        <p:spPr>
          <a:xfrm>
            <a:off x="4572000" y="6325031"/>
            <a:ext cx="5402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J. </a:t>
            </a:r>
            <a:r>
              <a:rPr lang="en-US" sz="1000" b="1" dirty="0" smtClean="0">
                <a:solidFill>
                  <a:srgbClr val="FF0000"/>
                </a:solidFill>
              </a:rPr>
              <a:t>Jancar, R.M. Abdel-</a:t>
            </a:r>
            <a:r>
              <a:rPr lang="en-US" sz="1000" b="1" dirty="0" err="1" smtClean="0">
                <a:solidFill>
                  <a:srgbClr val="FF0000"/>
                </a:solidFill>
              </a:rPr>
              <a:t>Rahman</a:t>
            </a:r>
            <a:r>
              <a:rPr lang="en-US" sz="1000" b="1" dirty="0" smtClean="0">
                <a:solidFill>
                  <a:srgbClr val="FF0000"/>
                </a:solidFill>
              </a:rPr>
              <a:t> ,  L. Vojtova,  </a:t>
            </a:r>
            <a:r>
              <a:rPr lang="en-US" sz="1000" b="1" dirty="0" err="1" smtClean="0">
                <a:solidFill>
                  <a:srgbClr val="FF0000"/>
                </a:solidFill>
              </a:rPr>
              <a:t>A.M.Abdel</a:t>
            </a:r>
            <a:r>
              <a:rPr lang="en-US" sz="1000" b="1" dirty="0" smtClean="0">
                <a:solidFill>
                  <a:srgbClr val="FF0000"/>
                </a:solidFill>
              </a:rPr>
              <a:t>-Mohsen </a:t>
            </a:r>
          </a:p>
          <a:p>
            <a:r>
              <a:rPr lang="en-US" sz="1000" b="1" dirty="0" smtClean="0">
                <a:solidFill>
                  <a:srgbClr val="FF0000"/>
                </a:solidFill>
              </a:rPr>
              <a:t>under publication </a:t>
            </a:r>
            <a:r>
              <a:rPr lang="cs-CZ" dirty="0" smtClean="0">
                <a:solidFill>
                  <a:schemeClr val="bg1">
                    <a:lumMod val="50000"/>
                  </a:schemeClr>
                </a:solidFill>
              </a:rPr>
              <a:t>		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26295" y="164123"/>
            <a:ext cx="8691410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z="3200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Application</a:t>
            </a:r>
            <a:r>
              <a:rPr lang="en-US" sz="4400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the medical fiber </a:t>
            </a:r>
            <a:endParaRPr lang="cs-CZ" sz="3200" kern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3200" kern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 descr="E:\edrive\my work PHD\WORD WORK\Final articles\HA-Ag nanocomposite fibers\SHEET 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2740"/>
            <a:ext cx="6209714" cy="4528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:\Users\user\Desktop\HA-Ag nanocomposite fibers\Wound healing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438051"/>
            <a:ext cx="6240194" cy="54102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3051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0" y="0"/>
            <a:ext cx="9036496" cy="584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009999"/>
              </a:buClr>
              <a:buSzPct val="80000"/>
              <a:buFont typeface="Wingdings" pitchFamily="2" charset="2"/>
              <a:buNone/>
              <a:defRPr/>
            </a:pPr>
            <a:r>
              <a:rPr lang="en-US" sz="3200" b="0" dirty="0" err="1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Nanofiber</a:t>
            </a:r>
            <a:r>
              <a:rPr lang="en-US" sz="3200" b="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from natural polymers </a:t>
            </a:r>
            <a:endParaRPr lang="cs-CZ" sz="3200" b="0" dirty="0" smtClean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5837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6542211"/>
              </p:ext>
            </p:extLst>
          </p:nvPr>
        </p:nvGraphicFramePr>
        <p:xfrm>
          <a:off x="0" y="1399076"/>
          <a:ext cx="4199488" cy="40469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00" name="Picture" r:id="rId3" imgW="9752381" imgH="8457143" progId="StaticMetafile">
                  <p:embed/>
                </p:oleObj>
              </mc:Choice>
              <mc:Fallback>
                <p:oleObj name="Picture" r:id="rId3" imgW="9752381" imgH="8457143" progId="StaticMetafile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99076"/>
                        <a:ext cx="4199488" cy="40469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ovéPole 31"/>
          <p:cNvSpPr txBox="1"/>
          <p:nvPr/>
        </p:nvSpPr>
        <p:spPr>
          <a:xfrm>
            <a:off x="0" y="6211669"/>
            <a:ext cx="3953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PhD students: </a:t>
            </a:r>
            <a:r>
              <a:rPr lang="en-US" b="1" dirty="0" err="1" smtClean="0"/>
              <a:t>Veronika</a:t>
            </a:r>
            <a:r>
              <a:rPr lang="en-US" b="1" dirty="0" smtClean="0"/>
              <a:t> </a:t>
            </a:r>
            <a:r>
              <a:rPr lang="en-US" b="1" dirty="0" err="1" smtClean="0"/>
              <a:t>Svachova</a:t>
            </a:r>
            <a:r>
              <a:rPr lang="cs-CZ" b="1" dirty="0" smtClean="0"/>
              <a:t>	</a:t>
            </a:r>
            <a:endParaRPr lang="cs-CZ" b="1" dirty="0"/>
          </a:p>
        </p:txBody>
      </p:sp>
      <p:pic>
        <p:nvPicPr>
          <p:cNvPr id="58384" name="Picture 16" descr="C:\Users\user\Desktop\Antibacterial 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169" y="2743200"/>
            <a:ext cx="5190831" cy="423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88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0" y="5978"/>
            <a:ext cx="9036496" cy="584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009999"/>
              </a:buClr>
              <a:buSzPct val="80000"/>
              <a:buFont typeface="Wingdings" pitchFamily="2" charset="2"/>
              <a:buNone/>
              <a:defRPr/>
            </a:pPr>
            <a:r>
              <a:rPr lang="en-US" sz="32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Short staple and microfiber from biopolymers</a:t>
            </a:r>
            <a:endParaRPr lang="cs-CZ" sz="3200" b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Picture 6" descr="E:\All Figures of my thesis\All Figures\Figure of Chapter 3\picture of Staple fiber\14.t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31713"/>
            <a:ext cx="4343399" cy="3826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Obr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34" y="1399736"/>
            <a:ext cx="6747589" cy="54863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4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6"/>
          <p:cNvSpPr>
            <a:spLocks noChangeArrowheads="1"/>
          </p:cNvSpPr>
          <p:nvPr/>
        </p:nvSpPr>
        <p:spPr bwMode="auto">
          <a:xfrm>
            <a:off x="403225" y="1352550"/>
            <a:ext cx="889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500" dirty="0">
                <a:solidFill>
                  <a:srgbClr val="000000"/>
                </a:solidFill>
                <a:latin typeface="Arial" charset="0"/>
              </a:rPr>
              <a:t> </a:t>
            </a:r>
            <a:endParaRPr lang="en-GB" sz="1200" b="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5125" name="Rectangle 7"/>
          <p:cNvSpPr>
            <a:spLocks noChangeArrowheads="1"/>
          </p:cNvSpPr>
          <p:nvPr/>
        </p:nvSpPr>
        <p:spPr bwMode="auto">
          <a:xfrm>
            <a:off x="358775" y="1728788"/>
            <a:ext cx="889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 b="0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endParaRPr lang="en-GB" sz="1200" b="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5126" name="Rectangle 8"/>
          <p:cNvSpPr>
            <a:spLocks noChangeArrowheads="1"/>
          </p:cNvSpPr>
          <p:nvPr/>
        </p:nvSpPr>
        <p:spPr bwMode="auto">
          <a:xfrm>
            <a:off x="447675" y="1728788"/>
            <a:ext cx="444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 b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200" b="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5127" name="Rectangle 14"/>
          <p:cNvSpPr>
            <a:spLocks noChangeArrowheads="1"/>
          </p:cNvSpPr>
          <p:nvPr/>
        </p:nvSpPr>
        <p:spPr bwMode="auto">
          <a:xfrm>
            <a:off x="358775" y="2136775"/>
            <a:ext cx="444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 b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200" b="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5128" name="Rectangle 15"/>
          <p:cNvSpPr>
            <a:spLocks noChangeArrowheads="1"/>
          </p:cNvSpPr>
          <p:nvPr/>
        </p:nvSpPr>
        <p:spPr bwMode="auto">
          <a:xfrm>
            <a:off x="358775" y="2344738"/>
            <a:ext cx="444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 b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200" b="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5129" name="Rectangle 16"/>
          <p:cNvSpPr>
            <a:spLocks noChangeArrowheads="1"/>
          </p:cNvSpPr>
          <p:nvPr/>
        </p:nvSpPr>
        <p:spPr bwMode="auto">
          <a:xfrm>
            <a:off x="358775" y="2554288"/>
            <a:ext cx="444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 b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200" b="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5130" name="Rectangle 17"/>
          <p:cNvSpPr>
            <a:spLocks noChangeArrowheads="1"/>
          </p:cNvSpPr>
          <p:nvPr/>
        </p:nvSpPr>
        <p:spPr bwMode="auto">
          <a:xfrm>
            <a:off x="358775" y="2763838"/>
            <a:ext cx="444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 b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200" b="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5131" name="Rectangle 29"/>
          <p:cNvSpPr>
            <a:spLocks noChangeArrowheads="1"/>
          </p:cNvSpPr>
          <p:nvPr/>
        </p:nvSpPr>
        <p:spPr bwMode="auto">
          <a:xfrm>
            <a:off x="358775" y="2973388"/>
            <a:ext cx="444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 b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200" b="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5132" name="Rectangle 32"/>
          <p:cNvSpPr>
            <a:spLocks noChangeArrowheads="1"/>
          </p:cNvSpPr>
          <p:nvPr/>
        </p:nvSpPr>
        <p:spPr bwMode="auto">
          <a:xfrm>
            <a:off x="358775" y="3181350"/>
            <a:ext cx="444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 b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200" b="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5133" name="Rectangle 36"/>
          <p:cNvSpPr>
            <a:spLocks noChangeArrowheads="1"/>
          </p:cNvSpPr>
          <p:nvPr/>
        </p:nvSpPr>
        <p:spPr bwMode="auto">
          <a:xfrm>
            <a:off x="358775" y="3390900"/>
            <a:ext cx="444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 b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200" b="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5134" name="Rectangle 37"/>
          <p:cNvSpPr>
            <a:spLocks noChangeArrowheads="1"/>
          </p:cNvSpPr>
          <p:nvPr/>
        </p:nvSpPr>
        <p:spPr bwMode="auto">
          <a:xfrm>
            <a:off x="358775" y="3600450"/>
            <a:ext cx="444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 b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200" b="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5135" name="Rectangle 38"/>
          <p:cNvSpPr>
            <a:spLocks noChangeArrowheads="1"/>
          </p:cNvSpPr>
          <p:nvPr/>
        </p:nvSpPr>
        <p:spPr bwMode="auto">
          <a:xfrm>
            <a:off x="358775" y="3810000"/>
            <a:ext cx="444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 b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200" b="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5136" name="Rectangle 39"/>
          <p:cNvSpPr>
            <a:spLocks noChangeArrowheads="1"/>
          </p:cNvSpPr>
          <p:nvPr/>
        </p:nvSpPr>
        <p:spPr bwMode="auto">
          <a:xfrm>
            <a:off x="358775" y="4017963"/>
            <a:ext cx="444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 b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200" b="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5137" name="Rectangle 40"/>
          <p:cNvSpPr>
            <a:spLocks noChangeArrowheads="1"/>
          </p:cNvSpPr>
          <p:nvPr/>
        </p:nvSpPr>
        <p:spPr bwMode="auto">
          <a:xfrm>
            <a:off x="358775" y="4227513"/>
            <a:ext cx="444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 b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200" b="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5138" name="Rectangle 41"/>
          <p:cNvSpPr>
            <a:spLocks noChangeArrowheads="1"/>
          </p:cNvSpPr>
          <p:nvPr/>
        </p:nvSpPr>
        <p:spPr bwMode="auto">
          <a:xfrm>
            <a:off x="366713" y="4408488"/>
            <a:ext cx="32385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700" b="0" dirty="0">
                <a:solidFill>
                  <a:srgbClr val="000000"/>
                </a:solidFill>
                <a:latin typeface="Times New Roman" pitchFamily="18" charset="0"/>
              </a:rPr>
              <a:t>      </a:t>
            </a:r>
            <a:endParaRPr lang="en-GB" sz="1200" b="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5139" name="Rectangle 59"/>
          <p:cNvSpPr>
            <a:spLocks noChangeArrowheads="1"/>
          </p:cNvSpPr>
          <p:nvPr/>
        </p:nvSpPr>
        <p:spPr bwMode="auto">
          <a:xfrm>
            <a:off x="363538" y="4646613"/>
            <a:ext cx="492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 b="0" dirty="0">
                <a:solidFill>
                  <a:srgbClr val="000000"/>
                </a:solidFill>
                <a:latin typeface="Arial" charset="0"/>
              </a:rPr>
              <a:t> </a:t>
            </a:r>
            <a:endParaRPr lang="en-GB" sz="1200" b="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5140" name="Rectangle 65"/>
          <p:cNvSpPr>
            <a:spLocks noChangeArrowheads="1"/>
          </p:cNvSpPr>
          <p:nvPr/>
        </p:nvSpPr>
        <p:spPr bwMode="auto">
          <a:xfrm>
            <a:off x="4538663" y="5354638"/>
            <a:ext cx="53975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700" b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200" b="0" dirty="0">
              <a:solidFill>
                <a:schemeClr val="tx1"/>
              </a:solidFill>
              <a:latin typeface="Calibri" pitchFamily="34" charset="0"/>
            </a:endParaRPr>
          </a:p>
        </p:txBody>
      </p:sp>
      <p:grpSp>
        <p:nvGrpSpPr>
          <p:cNvPr id="5141" name="Group 101"/>
          <p:cNvGrpSpPr>
            <a:grpSpLocks/>
          </p:cNvGrpSpPr>
          <p:nvPr/>
        </p:nvGrpSpPr>
        <p:grpSpPr bwMode="auto">
          <a:xfrm>
            <a:off x="971550" y="1979612"/>
            <a:ext cx="7056438" cy="4465637"/>
            <a:chOff x="612" y="754"/>
            <a:chExt cx="4445" cy="2813"/>
          </a:xfrm>
        </p:grpSpPr>
        <p:sp>
          <p:nvSpPr>
            <p:cNvPr id="5143" name="Oval 102"/>
            <p:cNvSpPr>
              <a:spLocks noChangeArrowheads="1"/>
            </p:cNvSpPr>
            <p:nvPr/>
          </p:nvSpPr>
          <p:spPr bwMode="auto">
            <a:xfrm>
              <a:off x="612" y="1797"/>
              <a:ext cx="907" cy="681"/>
            </a:xfrm>
            <a:prstGeom prst="ellipse">
              <a:avLst/>
            </a:prstGeom>
            <a:solidFill>
              <a:srgbClr val="C0C0C0">
                <a:alpha val="45882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144" name="Text Box 103"/>
            <p:cNvSpPr txBox="1">
              <a:spLocks noChangeArrowheads="1"/>
            </p:cNvSpPr>
            <p:nvPr/>
          </p:nvSpPr>
          <p:spPr bwMode="auto">
            <a:xfrm>
              <a:off x="702" y="2014"/>
              <a:ext cx="72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1pPr>
              <a:lvl2pPr marL="742950" indent="-285750"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2pPr>
              <a:lvl3pPr marL="1143000" indent="-228600"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3pPr>
              <a:lvl4pPr marL="1600200" indent="-228600"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4pPr>
              <a:lvl5pPr marL="2057400" indent="-228600"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cs-CZ" sz="1400" dirty="0" smtClean="0">
                  <a:solidFill>
                    <a:schemeClr val="tx1"/>
                  </a:solidFill>
                </a:rPr>
                <a:t> </a:t>
              </a:r>
              <a:r>
                <a:rPr lang="cs-CZ" sz="1400" dirty="0" err="1" smtClean="0">
                  <a:solidFill>
                    <a:schemeClr val="tx1"/>
                  </a:solidFill>
                </a:rPr>
                <a:t>Synthesis</a:t>
              </a:r>
              <a:endParaRPr lang="cs-CZ" sz="1400" dirty="0">
                <a:solidFill>
                  <a:schemeClr val="tx1"/>
                </a:solidFill>
              </a:endParaRPr>
            </a:p>
          </p:txBody>
        </p:sp>
        <p:sp>
          <p:nvSpPr>
            <p:cNvPr id="5146" name="Oval 105"/>
            <p:cNvSpPr>
              <a:spLocks noChangeArrowheads="1"/>
            </p:cNvSpPr>
            <p:nvPr/>
          </p:nvSpPr>
          <p:spPr bwMode="auto">
            <a:xfrm>
              <a:off x="1791" y="1797"/>
              <a:ext cx="907" cy="681"/>
            </a:xfrm>
            <a:prstGeom prst="ellipse">
              <a:avLst/>
            </a:prstGeom>
            <a:solidFill>
              <a:srgbClr val="008000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147" name="Text Box 106"/>
            <p:cNvSpPr txBox="1">
              <a:spLocks noChangeArrowheads="1"/>
            </p:cNvSpPr>
            <p:nvPr/>
          </p:nvSpPr>
          <p:spPr bwMode="auto">
            <a:xfrm>
              <a:off x="1882" y="2024"/>
              <a:ext cx="726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1pPr>
              <a:lvl2pPr marL="742950" indent="-285750"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2pPr>
              <a:lvl3pPr marL="1143000" indent="-228600"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3pPr>
              <a:lvl4pPr marL="1600200" indent="-228600"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4pPr>
              <a:lvl5pPr marL="2057400" indent="-228600"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9pPr>
            </a:lstStyle>
            <a:p>
              <a:pPr algn="ctr"/>
              <a:r>
                <a:rPr lang="cs-CZ" sz="1600" dirty="0">
                  <a:solidFill>
                    <a:schemeClr val="bg1"/>
                  </a:solidFill>
                </a:rPr>
                <a:t>Polymer</a:t>
              </a:r>
            </a:p>
          </p:txBody>
        </p:sp>
        <p:sp>
          <p:nvSpPr>
            <p:cNvPr id="5148" name="Oval 107"/>
            <p:cNvSpPr>
              <a:spLocks noChangeArrowheads="1"/>
            </p:cNvSpPr>
            <p:nvPr/>
          </p:nvSpPr>
          <p:spPr bwMode="auto">
            <a:xfrm>
              <a:off x="2971" y="1797"/>
              <a:ext cx="907" cy="681"/>
            </a:xfrm>
            <a:prstGeom prst="ellipse">
              <a:avLst/>
            </a:prstGeom>
            <a:solidFill>
              <a:srgbClr val="C0C0C0">
                <a:alpha val="45882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149" name="Text Box 108"/>
            <p:cNvSpPr txBox="1">
              <a:spLocks noChangeArrowheads="1"/>
            </p:cNvSpPr>
            <p:nvPr/>
          </p:nvSpPr>
          <p:spPr bwMode="auto">
            <a:xfrm>
              <a:off x="3061" y="2033"/>
              <a:ext cx="72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1pPr>
              <a:lvl2pPr marL="742950" indent="-285750"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2pPr>
              <a:lvl3pPr marL="1143000" indent="-228600"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3pPr>
              <a:lvl4pPr marL="1600200" indent="-228600"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4pPr>
              <a:lvl5pPr marL="2057400" indent="-228600"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cs-CZ" sz="1400" dirty="0" smtClean="0">
                  <a:solidFill>
                    <a:schemeClr val="tx1"/>
                  </a:solidFill>
                </a:rPr>
                <a:t> </a:t>
              </a:r>
              <a:r>
                <a:rPr lang="cs-CZ" sz="1400" dirty="0" err="1" smtClean="0">
                  <a:solidFill>
                    <a:schemeClr val="tx1"/>
                  </a:solidFill>
                </a:rPr>
                <a:t>Processing</a:t>
              </a:r>
              <a:endParaRPr lang="cs-CZ" sz="1400" dirty="0">
                <a:solidFill>
                  <a:schemeClr val="tx1"/>
                </a:solidFill>
              </a:endParaRPr>
            </a:p>
          </p:txBody>
        </p:sp>
        <p:sp>
          <p:nvSpPr>
            <p:cNvPr id="5150" name="Line 109"/>
            <p:cNvSpPr>
              <a:spLocks noChangeShapeType="1"/>
            </p:cNvSpPr>
            <p:nvPr/>
          </p:nvSpPr>
          <p:spPr bwMode="auto">
            <a:xfrm>
              <a:off x="1519" y="2160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151" name="Line 110"/>
            <p:cNvSpPr>
              <a:spLocks noChangeShapeType="1"/>
            </p:cNvSpPr>
            <p:nvPr/>
          </p:nvSpPr>
          <p:spPr bwMode="auto">
            <a:xfrm>
              <a:off x="3878" y="2160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152" name="Line 111"/>
            <p:cNvSpPr>
              <a:spLocks noChangeShapeType="1"/>
            </p:cNvSpPr>
            <p:nvPr/>
          </p:nvSpPr>
          <p:spPr bwMode="auto">
            <a:xfrm>
              <a:off x="2699" y="2160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154" name="Line 113"/>
            <p:cNvSpPr>
              <a:spLocks noChangeShapeType="1"/>
            </p:cNvSpPr>
            <p:nvPr/>
          </p:nvSpPr>
          <p:spPr bwMode="auto">
            <a:xfrm>
              <a:off x="1066" y="1162"/>
              <a:ext cx="0" cy="6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155" name="Line 114"/>
            <p:cNvSpPr>
              <a:spLocks noChangeShapeType="1"/>
            </p:cNvSpPr>
            <p:nvPr/>
          </p:nvSpPr>
          <p:spPr bwMode="auto">
            <a:xfrm>
              <a:off x="975" y="981"/>
              <a:ext cx="0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156" name="Text Box 115"/>
            <p:cNvSpPr txBox="1">
              <a:spLocks noChangeArrowheads="1"/>
            </p:cNvSpPr>
            <p:nvPr/>
          </p:nvSpPr>
          <p:spPr bwMode="auto">
            <a:xfrm>
              <a:off x="748" y="799"/>
              <a:ext cx="908" cy="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1pPr>
              <a:lvl2pPr marL="742950" indent="-285750"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2pPr>
              <a:lvl3pPr marL="1143000" indent="-228600"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3pPr>
              <a:lvl4pPr marL="1600200" indent="-228600"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4pPr>
              <a:lvl5pPr marL="2057400" indent="-228600"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cs-CZ" sz="1400" b="0" dirty="0" err="1" smtClean="0">
                  <a:solidFill>
                    <a:schemeClr val="bg1">
                      <a:lumMod val="50000"/>
                    </a:schemeClr>
                  </a:solidFill>
                </a:rPr>
                <a:t>Raw</a:t>
              </a:r>
              <a:r>
                <a:rPr lang="cs-CZ" sz="1400" b="0" dirty="0" smtClean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cs-CZ" sz="1400" b="0" dirty="0" err="1">
                  <a:solidFill>
                    <a:schemeClr val="bg1">
                      <a:lumMod val="50000"/>
                    </a:schemeClr>
                  </a:solidFill>
                </a:rPr>
                <a:t>materials</a:t>
              </a:r>
              <a:endParaRPr lang="cs-CZ" sz="1400" b="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l">
                <a:spcBef>
                  <a:spcPct val="50000"/>
                </a:spcBef>
              </a:pPr>
              <a:r>
                <a:rPr lang="cs-CZ" sz="1400" b="0" dirty="0">
                  <a:solidFill>
                    <a:schemeClr val="bg1">
                      <a:lumMod val="50000"/>
                    </a:schemeClr>
                  </a:solidFill>
                </a:rPr>
                <a:t>     </a:t>
              </a:r>
              <a:r>
                <a:rPr lang="cs-CZ" sz="1400" b="0" dirty="0" smtClean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cs-CZ" sz="1400" b="0" dirty="0" err="1" smtClean="0">
                  <a:solidFill>
                    <a:schemeClr val="bg1">
                      <a:lumMod val="50000"/>
                    </a:schemeClr>
                  </a:solidFill>
                </a:rPr>
                <a:t>Energy</a:t>
              </a:r>
              <a:endParaRPr lang="cs-CZ" sz="1400" b="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l">
                <a:spcBef>
                  <a:spcPct val="50000"/>
                </a:spcBef>
              </a:pPr>
              <a:r>
                <a:rPr lang="cs-CZ" sz="1400" b="0" dirty="0">
                  <a:solidFill>
                    <a:schemeClr val="bg1">
                      <a:lumMod val="50000"/>
                    </a:schemeClr>
                  </a:solidFill>
                </a:rPr>
                <a:t>               </a:t>
              </a:r>
            </a:p>
          </p:txBody>
        </p:sp>
        <p:sp>
          <p:nvSpPr>
            <p:cNvPr id="5157" name="Oval 116"/>
            <p:cNvSpPr>
              <a:spLocks noChangeArrowheads="1"/>
            </p:cNvSpPr>
            <p:nvPr/>
          </p:nvSpPr>
          <p:spPr bwMode="auto">
            <a:xfrm>
              <a:off x="1701" y="754"/>
              <a:ext cx="997" cy="681"/>
            </a:xfrm>
            <a:prstGeom prst="ellipse">
              <a:avLst/>
            </a:prstGeom>
            <a:solidFill>
              <a:srgbClr val="C0C0C0">
                <a:alpha val="45882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158" name="Oval 117"/>
            <p:cNvSpPr>
              <a:spLocks noChangeArrowheads="1"/>
            </p:cNvSpPr>
            <p:nvPr/>
          </p:nvSpPr>
          <p:spPr bwMode="auto">
            <a:xfrm>
              <a:off x="2971" y="754"/>
              <a:ext cx="907" cy="681"/>
            </a:xfrm>
            <a:prstGeom prst="ellipse">
              <a:avLst/>
            </a:prstGeom>
            <a:solidFill>
              <a:srgbClr val="C0C0C0">
                <a:alpha val="45882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159" name="Line 118"/>
            <p:cNvSpPr>
              <a:spLocks noChangeShapeType="1"/>
            </p:cNvSpPr>
            <p:nvPr/>
          </p:nvSpPr>
          <p:spPr bwMode="auto">
            <a:xfrm>
              <a:off x="2699" y="1071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160" name="Text Box 119"/>
            <p:cNvSpPr txBox="1">
              <a:spLocks noChangeArrowheads="1"/>
            </p:cNvSpPr>
            <p:nvPr/>
          </p:nvSpPr>
          <p:spPr bwMode="auto">
            <a:xfrm>
              <a:off x="3061" y="906"/>
              <a:ext cx="726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1pPr>
              <a:lvl2pPr marL="742950" indent="-285750"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2pPr>
              <a:lvl3pPr marL="1143000" indent="-228600"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3pPr>
              <a:lvl4pPr marL="1600200" indent="-228600"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4pPr>
              <a:lvl5pPr marL="2057400" indent="-228600"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cs-CZ" sz="1400" dirty="0" smtClean="0">
                  <a:solidFill>
                    <a:schemeClr val="tx1"/>
                  </a:solidFill>
                </a:rPr>
                <a:t> </a:t>
              </a:r>
              <a:r>
                <a:rPr lang="cs-CZ" sz="1400" dirty="0" err="1" smtClean="0">
                  <a:solidFill>
                    <a:schemeClr val="tx1"/>
                  </a:solidFill>
                </a:rPr>
                <a:t>Computer</a:t>
              </a:r>
              <a:r>
                <a:rPr lang="cs-CZ" sz="1400" dirty="0" smtClean="0">
                  <a:solidFill>
                    <a:schemeClr val="tx1"/>
                  </a:solidFill>
                </a:rPr>
                <a:t> </a:t>
              </a:r>
              <a:r>
                <a:rPr lang="cs-CZ" sz="1400" dirty="0" err="1" smtClean="0">
                  <a:solidFill>
                    <a:schemeClr val="tx1"/>
                  </a:solidFill>
                </a:rPr>
                <a:t>Simulations</a:t>
              </a:r>
              <a:endParaRPr lang="cs-CZ" sz="1400" dirty="0">
                <a:solidFill>
                  <a:schemeClr val="tx1"/>
                </a:solidFill>
              </a:endParaRPr>
            </a:p>
          </p:txBody>
        </p:sp>
        <p:sp>
          <p:nvSpPr>
            <p:cNvPr id="5161" name="Text Box 120"/>
            <p:cNvSpPr txBox="1">
              <a:spLocks noChangeArrowheads="1"/>
            </p:cNvSpPr>
            <p:nvPr/>
          </p:nvSpPr>
          <p:spPr bwMode="auto">
            <a:xfrm>
              <a:off x="1656" y="850"/>
              <a:ext cx="1052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1pPr>
              <a:lvl2pPr marL="742950" indent="-285750"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2pPr>
              <a:lvl3pPr marL="1143000" indent="-228600"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3pPr>
              <a:lvl4pPr marL="1600200" indent="-228600"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4pPr>
              <a:lvl5pPr marL="2057400" indent="-228600"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cs-CZ" sz="1400" dirty="0" smtClean="0">
                  <a:solidFill>
                    <a:schemeClr val="tx1"/>
                  </a:solidFill>
                </a:rPr>
                <a:t> </a:t>
              </a:r>
              <a:r>
                <a:rPr lang="cs-CZ" sz="1400" dirty="0" err="1" smtClean="0">
                  <a:solidFill>
                    <a:schemeClr val="tx1"/>
                  </a:solidFill>
                </a:rPr>
                <a:t>Characterization</a:t>
              </a:r>
              <a:endParaRPr lang="cs-CZ" sz="1400" dirty="0">
                <a:solidFill>
                  <a:schemeClr val="tx1"/>
                </a:solidFill>
              </a:endParaRPr>
            </a:p>
          </p:txBody>
        </p:sp>
        <p:sp>
          <p:nvSpPr>
            <p:cNvPr id="5162" name="Oval 121"/>
            <p:cNvSpPr>
              <a:spLocks noChangeArrowheads="1"/>
            </p:cNvSpPr>
            <p:nvPr/>
          </p:nvSpPr>
          <p:spPr bwMode="auto">
            <a:xfrm>
              <a:off x="4150" y="1797"/>
              <a:ext cx="907" cy="681"/>
            </a:xfrm>
            <a:prstGeom prst="ellipse">
              <a:avLst/>
            </a:prstGeom>
            <a:solidFill>
              <a:srgbClr val="969696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163" name="Text Box 122"/>
            <p:cNvSpPr txBox="1">
              <a:spLocks noChangeArrowheads="1"/>
            </p:cNvSpPr>
            <p:nvPr/>
          </p:nvSpPr>
          <p:spPr bwMode="auto">
            <a:xfrm>
              <a:off x="4241" y="2024"/>
              <a:ext cx="726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1pPr>
              <a:lvl2pPr marL="742950" indent="-285750"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2pPr>
              <a:lvl3pPr marL="1143000" indent="-228600"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3pPr>
              <a:lvl4pPr marL="1600200" indent="-228600"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4pPr>
              <a:lvl5pPr marL="2057400" indent="-228600"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9pPr>
            </a:lstStyle>
            <a:p>
              <a:pPr algn="ctr"/>
              <a:r>
                <a:rPr lang="cs-CZ" sz="1600" dirty="0" err="1">
                  <a:solidFill>
                    <a:schemeClr val="bg1"/>
                  </a:solidFill>
                </a:rPr>
                <a:t>Product</a:t>
              </a:r>
              <a:endParaRPr lang="cs-CZ" sz="1600" dirty="0">
                <a:solidFill>
                  <a:schemeClr val="bg1"/>
                </a:solidFill>
              </a:endParaRPr>
            </a:p>
          </p:txBody>
        </p:sp>
        <p:sp>
          <p:nvSpPr>
            <p:cNvPr id="5164" name="Line 123"/>
            <p:cNvSpPr>
              <a:spLocks noChangeShapeType="1"/>
            </p:cNvSpPr>
            <p:nvPr/>
          </p:nvSpPr>
          <p:spPr bwMode="auto">
            <a:xfrm>
              <a:off x="4604" y="2478"/>
              <a:ext cx="0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165" name="Oval 124"/>
            <p:cNvSpPr>
              <a:spLocks noChangeArrowheads="1"/>
            </p:cNvSpPr>
            <p:nvPr/>
          </p:nvSpPr>
          <p:spPr bwMode="auto">
            <a:xfrm>
              <a:off x="1791" y="2886"/>
              <a:ext cx="907" cy="681"/>
            </a:xfrm>
            <a:prstGeom prst="ellipse">
              <a:avLst/>
            </a:prstGeom>
            <a:solidFill>
              <a:srgbClr val="C0C0C0">
                <a:alpha val="45882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166" name="Text Box 125"/>
            <p:cNvSpPr txBox="1">
              <a:spLocks noChangeArrowheads="1"/>
            </p:cNvSpPr>
            <p:nvPr/>
          </p:nvSpPr>
          <p:spPr bwMode="auto">
            <a:xfrm>
              <a:off x="1821" y="2991"/>
              <a:ext cx="817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1pPr>
              <a:lvl2pPr marL="742950" indent="-285750"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2pPr>
              <a:lvl3pPr marL="1143000" indent="-228600"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3pPr>
              <a:lvl4pPr marL="1600200" indent="-228600"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4pPr>
              <a:lvl5pPr marL="2057400" indent="-228600"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0099"/>
                  </a:solidFill>
                  <a:latin typeface="Comic Sans MS" pitchFamily="66" charset="0"/>
                </a:defRPr>
              </a:lvl9pPr>
            </a:lstStyle>
            <a:p>
              <a:pPr algn="ctr"/>
              <a:endParaRPr lang="cs-CZ" sz="14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cs-CZ" sz="1400" dirty="0" smtClean="0">
                  <a:solidFill>
                    <a:schemeClr val="tx1"/>
                  </a:solidFill>
                </a:rPr>
                <a:t>Stability</a:t>
              </a:r>
              <a:endParaRPr lang="cs-CZ" sz="1400" dirty="0">
                <a:solidFill>
                  <a:schemeClr val="tx1"/>
                </a:solidFill>
              </a:endParaRPr>
            </a:p>
          </p:txBody>
        </p:sp>
        <p:sp>
          <p:nvSpPr>
            <p:cNvPr id="5167" name="Line 126"/>
            <p:cNvSpPr>
              <a:spLocks noChangeShapeType="1"/>
            </p:cNvSpPr>
            <p:nvPr/>
          </p:nvSpPr>
          <p:spPr bwMode="auto">
            <a:xfrm flipV="1">
              <a:off x="2245" y="1434"/>
              <a:ext cx="0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168" name="Line 127"/>
            <p:cNvSpPr>
              <a:spLocks noChangeShapeType="1"/>
            </p:cNvSpPr>
            <p:nvPr/>
          </p:nvSpPr>
          <p:spPr bwMode="auto">
            <a:xfrm>
              <a:off x="2245" y="2478"/>
              <a:ext cx="0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5142" name="Line 128"/>
          <p:cNvSpPr>
            <a:spLocks noChangeShapeType="1"/>
          </p:cNvSpPr>
          <p:nvPr/>
        </p:nvSpPr>
        <p:spPr bwMode="auto">
          <a:xfrm flipH="1">
            <a:off x="4138242" y="2878930"/>
            <a:ext cx="792163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3" name="Rectangle 7"/>
          <p:cNvSpPr>
            <a:spLocks noChangeArrowheads="1"/>
          </p:cNvSpPr>
          <p:nvPr/>
        </p:nvSpPr>
        <p:spPr bwMode="auto">
          <a:xfrm>
            <a:off x="94653" y="690293"/>
            <a:ext cx="515109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cs-CZ" sz="1600" dirty="0" smtClean="0">
                <a:solidFill>
                  <a:srgbClr val="FFFF00"/>
                </a:solidFill>
              </a:rPr>
              <a:t> </a:t>
            </a:r>
            <a:r>
              <a:rPr lang="en-US" sz="2400" b="1" dirty="0">
                <a:latin typeface="+mn-lt"/>
              </a:rPr>
              <a:t>G</a:t>
            </a:r>
            <a:r>
              <a:rPr lang="cs-CZ" sz="2400" b="1" dirty="0" smtClean="0">
                <a:latin typeface="+mn-lt"/>
              </a:rPr>
              <a:t>roup leader</a:t>
            </a:r>
            <a:r>
              <a:rPr lang="cs-CZ" sz="2400" dirty="0" smtClean="0">
                <a:latin typeface="+mn-lt"/>
              </a:rPr>
              <a:t>: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 </a:t>
            </a:r>
            <a:r>
              <a:rPr lang="cs-CZ" sz="2400" b="1" dirty="0" smtClean="0">
                <a:latin typeface="+mn-lt"/>
              </a:rPr>
              <a:t>Prof</a:t>
            </a:r>
            <a:r>
              <a:rPr lang="cs-CZ" sz="2400" b="1" dirty="0">
                <a:latin typeface="+mn-lt"/>
              </a:rPr>
              <a:t>. </a:t>
            </a:r>
            <a:r>
              <a:rPr lang="cs-CZ" sz="2400" b="1" dirty="0" smtClean="0">
                <a:latin typeface="+mn-lt"/>
              </a:rPr>
              <a:t>Josef Jančář</a:t>
            </a:r>
            <a:endParaRPr lang="en-US" sz="2400" b="1" dirty="0" smtClean="0">
              <a:latin typeface="+mn-lt"/>
            </a:endParaRPr>
          </a:p>
          <a:p>
            <a:pPr eaLnBrk="0" hangingPunct="0">
              <a:defRPr/>
            </a:pPr>
            <a:r>
              <a:rPr lang="en-US" sz="2000" b="1" dirty="0" smtClean="0">
                <a:latin typeface="+mn-lt"/>
              </a:rPr>
              <a:t>  Project leader:  Ass. Prof. Lucy Vojtova </a:t>
            </a:r>
            <a:endParaRPr lang="cs-CZ" sz="2000" b="1" dirty="0">
              <a:latin typeface="+mn-lt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827584" y="4839334"/>
            <a:ext cx="18723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 smtClean="0">
                <a:latin typeface="Comic Sans MS" pitchFamily="66" charset="0"/>
              </a:rPr>
              <a:t>Advanced</a:t>
            </a:r>
            <a:r>
              <a:rPr lang="cs-CZ" sz="1400" dirty="0" smtClean="0">
                <a:latin typeface="Comic Sans MS" pitchFamily="66" charset="0"/>
              </a:rPr>
              <a:t> </a:t>
            </a:r>
            <a:r>
              <a:rPr lang="cs-CZ" sz="1400" dirty="0" err="1" smtClean="0">
                <a:latin typeface="Comic Sans MS" pitchFamily="66" charset="0"/>
              </a:rPr>
              <a:t>polymers</a:t>
            </a:r>
            <a:endParaRPr lang="cs-CZ" sz="1400" dirty="0" smtClean="0">
              <a:latin typeface="Comic Sans MS" pitchFamily="66" charset="0"/>
            </a:endParaRPr>
          </a:p>
          <a:p>
            <a:pPr algn="ctr"/>
            <a:r>
              <a:rPr lang="cs-CZ" sz="1400" dirty="0" smtClean="0">
                <a:latin typeface="Comic Sans MS" pitchFamily="66" charset="0"/>
              </a:rPr>
              <a:t>„Smart“ </a:t>
            </a:r>
            <a:r>
              <a:rPr lang="cs-CZ" sz="1400" dirty="0" err="1" smtClean="0">
                <a:latin typeface="Comic Sans MS" pitchFamily="66" charset="0"/>
              </a:rPr>
              <a:t>polymers</a:t>
            </a:r>
            <a:endParaRPr lang="cs-CZ" sz="1400" dirty="0" smtClean="0">
              <a:latin typeface="Comic Sans MS" pitchFamily="66" charset="0"/>
            </a:endParaRPr>
          </a:p>
          <a:p>
            <a:pPr algn="ctr"/>
            <a:r>
              <a:rPr lang="cs-CZ" sz="1400" dirty="0" err="1" smtClean="0">
                <a:latin typeface="Comic Sans MS" pitchFamily="66" charset="0"/>
              </a:rPr>
              <a:t>Biomaterials</a:t>
            </a:r>
            <a:endParaRPr lang="cs-CZ" sz="1400" dirty="0" smtClean="0">
              <a:latin typeface="Comic Sans MS" pitchFamily="66" charset="0"/>
            </a:endParaRPr>
          </a:p>
          <a:p>
            <a:pPr algn="ctr"/>
            <a:r>
              <a:rPr lang="cs-CZ" sz="1400" dirty="0" err="1" smtClean="0">
                <a:latin typeface="Comic Sans MS" pitchFamily="66" charset="0"/>
              </a:rPr>
              <a:t>Nanocomposites</a:t>
            </a:r>
            <a:endParaRPr lang="cs-CZ" sz="1400" dirty="0">
              <a:latin typeface="Comic Sans MS" pitchFamily="66" charset="0"/>
            </a:endParaRPr>
          </a:p>
        </p:txBody>
      </p:sp>
      <p:sp>
        <p:nvSpPr>
          <p:cNvPr id="51" name="Oval 124"/>
          <p:cNvSpPr>
            <a:spLocks noChangeArrowheads="1"/>
          </p:cNvSpPr>
          <p:nvPr/>
        </p:nvSpPr>
        <p:spPr bwMode="auto">
          <a:xfrm>
            <a:off x="6588918" y="5372414"/>
            <a:ext cx="1439863" cy="1081087"/>
          </a:xfrm>
          <a:prstGeom prst="ellipse">
            <a:avLst/>
          </a:prstGeom>
          <a:solidFill>
            <a:srgbClr val="FFC000">
              <a:alpha val="45882"/>
            </a:srgbClr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cs-CZ" b="1" dirty="0" err="1" smtClean="0">
                <a:solidFill>
                  <a:srgbClr val="C00000"/>
                </a:solidFill>
                <a:latin typeface="Comic Sans MS" pitchFamily="66" charset="0"/>
              </a:rPr>
              <a:t>Application</a:t>
            </a:r>
            <a:endParaRPr lang="cs-CZ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52" name="Picture 2" descr="C:\Users\Filip\Desktop\PROJEKTY\contipro\PUBLICITA OPVK\03_Zakladni_logolink_vertikalni_cz\OPVK_ver_zakladni_logolink_CB_c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5716" y="4600525"/>
            <a:ext cx="820780" cy="2212851"/>
          </a:xfrm>
          <a:prstGeom prst="rect">
            <a:avLst/>
          </a:prstGeom>
          <a:noFill/>
        </p:spPr>
      </p:pic>
      <p:sp>
        <p:nvSpPr>
          <p:cNvPr id="50" name="Text Box 10"/>
          <p:cNvSpPr txBox="1">
            <a:spLocks noChangeArrowheads="1"/>
          </p:cNvSpPr>
          <p:nvPr/>
        </p:nvSpPr>
        <p:spPr bwMode="auto">
          <a:xfrm>
            <a:off x="0" y="-12428"/>
            <a:ext cx="903649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009999"/>
              </a:buClr>
              <a:buSzPct val="80000"/>
              <a:buFont typeface="Wingdings" pitchFamily="2" charset="2"/>
              <a:buNone/>
              <a:defRPr/>
            </a:pPr>
            <a:r>
              <a:rPr lang="en-US" sz="28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Advanced Polymers and </a:t>
            </a: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Polymer </a:t>
            </a:r>
            <a:r>
              <a:rPr lang="en-US" sz="28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Composite  (</a:t>
            </a: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RG 2-3)</a:t>
            </a:r>
            <a:endParaRPr lang="cs-CZ" sz="2800" b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3799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cs-CZ" sz="200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cs-CZ" sz="2000" smtClean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2" r="6334" b="9374"/>
          <a:stretch/>
        </p:blipFill>
        <p:spPr>
          <a:xfrm>
            <a:off x="609600" y="1600200"/>
            <a:ext cx="7961464" cy="470535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-51581" y="32226"/>
            <a:ext cx="967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i="1" dirty="0" err="1">
                <a:solidFill>
                  <a:srgbClr val="F8F8F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Acknowledgement</a:t>
            </a:r>
            <a:r>
              <a:rPr lang="cs-CZ" i="1" dirty="0">
                <a:solidFill>
                  <a:srgbClr val="F8F8F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cs-CZ" dirty="0">
                <a:solidFill>
                  <a:srgbClr val="F8F8F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 smtClean="0">
                <a:solidFill>
                  <a:srgbClr val="F8F8F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</a:t>
            </a:r>
            <a:r>
              <a:rPr lang="cs-CZ" dirty="0" err="1" smtClean="0">
                <a:solidFill>
                  <a:srgbClr val="F8F8F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</a:t>
            </a:r>
            <a:r>
              <a:rPr lang="cs-CZ" dirty="0" smtClean="0">
                <a:solidFill>
                  <a:srgbClr val="F8F8F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>
                <a:solidFill>
                  <a:srgbClr val="F8F8F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“CEITEC - </a:t>
            </a:r>
            <a:r>
              <a:rPr lang="cs-CZ" dirty="0" err="1">
                <a:solidFill>
                  <a:srgbClr val="F8F8F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Central</a:t>
            </a:r>
            <a:r>
              <a:rPr lang="cs-CZ" dirty="0">
                <a:solidFill>
                  <a:srgbClr val="F8F8F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 err="1">
                <a:solidFill>
                  <a:srgbClr val="F8F8F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European</a:t>
            </a:r>
            <a:r>
              <a:rPr lang="cs-CZ" dirty="0">
                <a:solidFill>
                  <a:srgbClr val="F8F8F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Institute </a:t>
            </a:r>
            <a:r>
              <a:rPr lang="cs-CZ" dirty="0" err="1">
                <a:solidFill>
                  <a:srgbClr val="F8F8F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cs-CZ" dirty="0">
                <a:solidFill>
                  <a:srgbClr val="F8F8F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Technology” (CZ.1.05/1.1.00/02.0068) </a:t>
            </a:r>
            <a:r>
              <a:rPr lang="cs-CZ" dirty="0" err="1">
                <a:solidFill>
                  <a:srgbClr val="F8F8F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cs-CZ" dirty="0">
                <a:solidFill>
                  <a:srgbClr val="F8F8F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 err="1">
                <a:solidFill>
                  <a:srgbClr val="F8F8F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European</a:t>
            </a:r>
            <a:r>
              <a:rPr lang="cs-CZ" dirty="0">
                <a:solidFill>
                  <a:srgbClr val="F8F8F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 err="1">
                <a:solidFill>
                  <a:srgbClr val="F8F8F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Regional</a:t>
            </a:r>
            <a:r>
              <a:rPr lang="cs-CZ" dirty="0">
                <a:solidFill>
                  <a:srgbClr val="F8F8F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 err="1">
                <a:solidFill>
                  <a:srgbClr val="F8F8F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Development</a:t>
            </a:r>
            <a:r>
              <a:rPr lang="cs-CZ" dirty="0">
                <a:solidFill>
                  <a:srgbClr val="F8F8F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 err="1">
                <a:solidFill>
                  <a:srgbClr val="F8F8F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Fund</a:t>
            </a:r>
            <a:r>
              <a:rPr lang="cs-CZ" dirty="0">
                <a:solidFill>
                  <a:srgbClr val="F8F8F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9" name="WordArt 5"/>
          <p:cNvSpPr>
            <a:spLocks noChangeArrowheads="1" noChangeShapeType="1" noTextEdit="1"/>
          </p:cNvSpPr>
          <p:nvPr/>
        </p:nvSpPr>
        <p:spPr bwMode="auto">
          <a:xfrm>
            <a:off x="395288" y="5300663"/>
            <a:ext cx="8497887" cy="647700"/>
          </a:xfrm>
          <a:prstGeom prst="rect">
            <a:avLst/>
          </a:prstGeom>
          <a:noFill/>
          <a:ln>
            <a:noFill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r"/>
            <a:r>
              <a:rPr lang="cs-CZ" sz="3600" kern="10" dirty="0" err="1" smtClean="0">
                <a:ln w="9525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solidFill>
                  <a:srgbClr val="72AF2F">
                    <a:alpha val="70195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</a:rPr>
              <a:t>Thank</a:t>
            </a:r>
            <a:r>
              <a:rPr lang="cs-CZ" sz="3600" kern="10" dirty="0" smtClean="0">
                <a:ln w="9525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solidFill>
                  <a:srgbClr val="72AF2F">
                    <a:alpha val="70195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</a:rPr>
              <a:t> </a:t>
            </a:r>
            <a:r>
              <a:rPr lang="cs-CZ" sz="3600" kern="10" dirty="0" err="1" smtClean="0">
                <a:ln w="9525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solidFill>
                  <a:srgbClr val="72AF2F">
                    <a:alpha val="70195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</a:rPr>
              <a:t>you</a:t>
            </a:r>
            <a:r>
              <a:rPr lang="cs-CZ" sz="3600" kern="10" dirty="0" smtClean="0">
                <a:ln w="9525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solidFill>
                  <a:srgbClr val="72AF2F">
                    <a:alpha val="70195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</a:rPr>
              <a:t> </a:t>
            </a:r>
            <a:r>
              <a:rPr lang="cs-CZ" sz="3600" kern="10" dirty="0" err="1" smtClean="0">
                <a:ln w="9525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solidFill>
                  <a:srgbClr val="72AF2F">
                    <a:alpha val="70195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</a:rPr>
              <a:t>for</a:t>
            </a:r>
            <a:r>
              <a:rPr lang="cs-CZ" sz="3600" kern="10" dirty="0" smtClean="0">
                <a:ln w="9525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solidFill>
                  <a:srgbClr val="72AF2F">
                    <a:alpha val="70195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</a:rPr>
              <a:t> </a:t>
            </a:r>
            <a:r>
              <a:rPr lang="cs-CZ" sz="3600" kern="10" dirty="0" err="1" smtClean="0">
                <a:ln w="9525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solidFill>
                  <a:srgbClr val="72AF2F">
                    <a:alpha val="70195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</a:rPr>
              <a:t>your</a:t>
            </a:r>
            <a:r>
              <a:rPr lang="cs-CZ" sz="3600" kern="10" dirty="0" smtClean="0">
                <a:ln w="9525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solidFill>
                  <a:srgbClr val="72AF2F">
                    <a:alpha val="70195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</a:rPr>
              <a:t> </a:t>
            </a:r>
            <a:r>
              <a:rPr lang="cs-CZ" sz="3600" kern="10" dirty="0" err="1" smtClean="0">
                <a:ln w="9525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solidFill>
                  <a:srgbClr val="72AF2F">
                    <a:alpha val="70195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</a:rPr>
              <a:t>attention</a:t>
            </a:r>
            <a:r>
              <a:rPr lang="cs-CZ" sz="3600" kern="10" dirty="0" smtClean="0">
                <a:ln w="9525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solidFill>
                  <a:srgbClr val="72AF2F">
                    <a:alpha val="70195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</a:rPr>
              <a:t>...</a:t>
            </a:r>
            <a:endParaRPr lang="cs-CZ" sz="3600" kern="10" dirty="0">
              <a:ln w="9525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solidFill>
                <a:srgbClr val="72AF2F">
                  <a:alpha val="70195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44555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1484784"/>
            <a:ext cx="8928992" cy="5184576"/>
          </a:xfrm>
        </p:spPr>
        <p:txBody>
          <a:bodyPr lIns="72000">
            <a:noAutofit/>
          </a:bodyPr>
          <a:lstStyle/>
          <a:p>
            <a:pPr lvl="0"/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Temperature-sensitive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hydrogels with the sol-gel phase transition at </a:t>
            </a:r>
            <a:r>
              <a:rPr lang="cs-CZ" sz="2000" b="1" dirty="0" smtClean="0">
                <a:solidFill>
                  <a:schemeClr val="accent2">
                    <a:lumMod val="75000"/>
                  </a:schemeClr>
                </a:solidFill>
              </a:rPr>
              <a:t>body temperature 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for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drug 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delivery,</a:t>
            </a:r>
            <a:endParaRPr lang="cs-CZ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endParaRPr lang="cs-CZ" sz="2000" b="1" dirty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endParaRPr lang="en-US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Release-controlled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core-shell nanoparticles having “smart“ polymer shell and 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inorganic/metal 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core for 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medical applications,</a:t>
            </a:r>
          </a:p>
          <a:p>
            <a:pPr marL="0" lvl="0" indent="0">
              <a:buNone/>
            </a:pPr>
            <a:endParaRPr lang="en-US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Fluorescence biopolymers for diagnosis purposes,</a:t>
            </a:r>
            <a:endParaRPr lang="cs-CZ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lvl="0" indent="0">
              <a:buNone/>
            </a:pPr>
            <a:endParaRPr lang="en-US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lvl="0" indent="0">
              <a:buNone/>
            </a:pPr>
            <a:endParaRPr lang="en-US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Life-time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controlled biopolymer composite scaffolds for soft and hard tissue 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engineering,</a:t>
            </a:r>
            <a:endParaRPr lang="cs-CZ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endParaRPr lang="cs-CZ" sz="2000" b="1" dirty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Antimicrobial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nano- and micro- polymeric fibers for wound 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healing.</a:t>
            </a:r>
          </a:p>
          <a:p>
            <a:pPr marL="0" lvl="0" indent="0">
              <a:buNone/>
            </a:pPr>
            <a:endParaRPr lang="cs-CZ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lvl="0" indent="0">
              <a:buNone/>
            </a:pPr>
            <a:endParaRPr lang="cs-CZ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-58080" y="0"/>
            <a:ext cx="9036496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009999"/>
              </a:buClr>
              <a:buSzPct val="80000"/>
              <a:buFont typeface="Wingdings" pitchFamily="2" charset="2"/>
              <a:buNone/>
              <a:defRPr/>
            </a:pPr>
            <a:r>
              <a:rPr lang="en-US" sz="24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Highlights</a:t>
            </a: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of 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Advanced Polymers and Polymer </a:t>
            </a: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Composite group  </a:t>
            </a:r>
            <a:endParaRPr lang="cs-CZ" sz="2400" b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44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33903"/>
            <a:ext cx="7772400" cy="792088"/>
          </a:xfrm>
        </p:spPr>
        <p:txBody>
          <a:bodyPr/>
          <a:lstStyle/>
          <a:p>
            <a:r>
              <a:rPr lang="cs-CZ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Definition</a:t>
            </a:r>
            <a:endParaRPr lang="cs-CZ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5997575"/>
            <a:ext cx="147637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74588" y="1556792"/>
            <a:ext cx="83529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 smtClean="0"/>
              <a:t>„</a:t>
            </a:r>
            <a:r>
              <a:rPr lang="en-US" sz="2400" b="1" dirty="0" smtClean="0"/>
              <a:t>Smart</a:t>
            </a:r>
            <a:r>
              <a:rPr lang="cs-CZ" sz="2400" b="1" dirty="0" smtClean="0"/>
              <a:t>“</a:t>
            </a:r>
            <a:r>
              <a:rPr lang="en-US" sz="2400" b="1" dirty="0" smtClean="0"/>
              <a:t> polymers</a:t>
            </a:r>
            <a:r>
              <a:rPr lang="cs-CZ" sz="2400" b="1" dirty="0" smtClean="0"/>
              <a:t> </a:t>
            </a:r>
            <a:r>
              <a:rPr lang="cs-CZ" sz="2400" dirty="0" smtClean="0"/>
              <a:t>= stimulus-</a:t>
            </a:r>
            <a:r>
              <a:rPr lang="cs-CZ" sz="2400" dirty="0" err="1" smtClean="0"/>
              <a:t>responsive</a:t>
            </a:r>
            <a:r>
              <a:rPr lang="cs-CZ" sz="2400" dirty="0" smtClean="0"/>
              <a:t> </a:t>
            </a:r>
            <a:r>
              <a:rPr lang="cs-CZ" sz="2400" dirty="0" err="1" smtClean="0"/>
              <a:t>polymers</a:t>
            </a:r>
            <a:endParaRPr lang="cs-CZ" sz="2400" dirty="0" smtClean="0"/>
          </a:p>
          <a:p>
            <a:pPr algn="ctr"/>
            <a:r>
              <a:rPr lang="cs-CZ" dirty="0" smtClean="0"/>
              <a:t>(</a:t>
            </a:r>
            <a:r>
              <a:rPr lang="en-US" dirty="0"/>
              <a:t>temperature, humidity, pH, the intensity of </a:t>
            </a:r>
            <a:r>
              <a:rPr lang="en-US" dirty="0" smtClean="0"/>
              <a:t>light</a:t>
            </a:r>
            <a:r>
              <a:rPr lang="cs-CZ" dirty="0" smtClean="0"/>
              <a:t>, </a:t>
            </a:r>
            <a:r>
              <a:rPr lang="en-US" dirty="0" smtClean="0"/>
              <a:t>electrical </a:t>
            </a:r>
            <a:r>
              <a:rPr lang="en-US" dirty="0"/>
              <a:t>or magnetic </a:t>
            </a:r>
            <a:r>
              <a:rPr lang="en-US" dirty="0" smtClean="0"/>
              <a:t>field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402875" y="4127559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err="1"/>
              <a:t>Polymeric</a:t>
            </a:r>
            <a:r>
              <a:rPr lang="cs-CZ" sz="2400" dirty="0"/>
              <a:t> </a:t>
            </a:r>
            <a:r>
              <a:rPr lang="cs-CZ" sz="2400" dirty="0" err="1"/>
              <a:t>materials</a:t>
            </a:r>
            <a:r>
              <a:rPr lang="cs-CZ" sz="2400" dirty="0"/>
              <a:t> </a:t>
            </a:r>
            <a:r>
              <a:rPr lang="en-US" sz="2400" dirty="0"/>
              <a:t>that respond in a </a:t>
            </a:r>
            <a:r>
              <a:rPr lang="en-US" sz="2400" i="1" dirty="0"/>
              <a:t>dramatic</a:t>
            </a:r>
            <a:r>
              <a:rPr lang="en-US" sz="2400" dirty="0"/>
              <a:t> way to very </a:t>
            </a:r>
            <a:r>
              <a:rPr lang="en-US" sz="2400" i="1" dirty="0"/>
              <a:t>slight</a:t>
            </a:r>
            <a:r>
              <a:rPr lang="en-US" sz="2400" dirty="0"/>
              <a:t> changes in their environment</a:t>
            </a:r>
            <a:r>
              <a:rPr lang="en-US" sz="2400" dirty="0" smtClean="0"/>
              <a:t>.</a:t>
            </a:r>
            <a:endParaRPr lang="cs-CZ" sz="2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717602" y="5661248"/>
            <a:ext cx="7723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err="1" smtClean="0"/>
              <a:t>Biomedical</a:t>
            </a:r>
            <a:r>
              <a:rPr lang="cs-CZ" sz="2400" dirty="0" smtClean="0"/>
              <a:t> and </a:t>
            </a:r>
            <a:r>
              <a:rPr lang="cs-CZ" sz="2400" dirty="0" err="1" smtClean="0"/>
              <a:t>industrial</a:t>
            </a:r>
            <a:r>
              <a:rPr lang="cs-CZ" sz="2400" dirty="0" smtClean="0"/>
              <a:t> </a:t>
            </a:r>
            <a:r>
              <a:rPr lang="cs-CZ" sz="2400" dirty="0" err="1" smtClean="0"/>
              <a:t>field</a:t>
            </a:r>
            <a:r>
              <a:rPr lang="cs-CZ" sz="2400" dirty="0" smtClean="0"/>
              <a:t> =  </a:t>
            </a:r>
            <a:r>
              <a:rPr lang="cs-CZ" sz="2400" dirty="0" err="1" smtClean="0"/>
              <a:t>limitless</a:t>
            </a:r>
            <a:r>
              <a:rPr lang="cs-CZ" sz="2400" dirty="0" smtClean="0"/>
              <a:t> </a:t>
            </a:r>
            <a:r>
              <a:rPr lang="cs-CZ" sz="2400" dirty="0" err="1" smtClean="0"/>
              <a:t>applications</a:t>
            </a:r>
            <a:endParaRPr lang="cs-CZ" sz="2400" dirty="0"/>
          </a:p>
        </p:txBody>
      </p:sp>
      <p:sp>
        <p:nvSpPr>
          <p:cNvPr id="9" name="Šipka dolů 8"/>
          <p:cNvSpPr/>
          <p:nvPr/>
        </p:nvSpPr>
        <p:spPr bwMode="auto">
          <a:xfrm>
            <a:off x="4157211" y="4958556"/>
            <a:ext cx="432048" cy="720080"/>
          </a:xfrm>
          <a:prstGeom prst="downArrow">
            <a:avLst/>
          </a:prstGeom>
          <a:solidFill>
            <a:srgbClr val="72AF2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0" name="Skupina 19"/>
          <p:cNvGrpSpPr/>
          <p:nvPr/>
        </p:nvGrpSpPr>
        <p:grpSpPr>
          <a:xfrm>
            <a:off x="1961945" y="2443872"/>
            <a:ext cx="4985184" cy="1669000"/>
            <a:chOff x="1961945" y="2443872"/>
            <a:chExt cx="4985184" cy="1669000"/>
          </a:xfrm>
        </p:grpSpPr>
        <p:pic>
          <p:nvPicPr>
            <p:cNvPr id="10" name="Obrázek 16" descr="sol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1945" y="2466846"/>
              <a:ext cx="1800200" cy="1646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Obrázek 17" descr="gel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2443872"/>
              <a:ext cx="1799065" cy="1646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" name="Přímá spojnice se šipkou 11"/>
            <p:cNvCxnSpPr/>
            <p:nvPr/>
          </p:nvCxnSpPr>
          <p:spPr bwMode="auto">
            <a:xfrm>
              <a:off x="3923928" y="3190661"/>
              <a:ext cx="1044429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" name="Přímá spojnice se šipkou 12"/>
            <p:cNvCxnSpPr/>
            <p:nvPr/>
          </p:nvCxnSpPr>
          <p:spPr bwMode="auto">
            <a:xfrm flipH="1">
              <a:off x="3923928" y="3356992"/>
              <a:ext cx="1044430" cy="42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4" name="TextovéPole 13"/>
            <p:cNvSpPr txBox="1"/>
            <p:nvPr/>
          </p:nvSpPr>
          <p:spPr>
            <a:xfrm>
              <a:off x="4032253" y="2742884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err="1" smtClean="0">
                  <a:solidFill>
                    <a:srgbClr val="FF0000"/>
                  </a:solidFill>
                </a:rPr>
                <a:t>heating</a:t>
              </a:r>
              <a:endParaRPr lang="cs-CZ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3978246" y="3358805"/>
              <a:ext cx="9357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err="1" smtClean="0">
                  <a:solidFill>
                    <a:srgbClr val="0070C0"/>
                  </a:solidFill>
                </a:rPr>
                <a:t>cooling</a:t>
              </a:r>
              <a:endParaRPr lang="cs-CZ" dirty="0">
                <a:solidFill>
                  <a:srgbClr val="0070C0"/>
                </a:solidFill>
              </a:endParaRPr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1961945" y="2478405"/>
              <a:ext cx="50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>
                  <a:solidFill>
                    <a:schemeClr val="bg1"/>
                  </a:solidFill>
                </a:rPr>
                <a:t>sol</a:t>
              </a:r>
              <a:endParaRPr lang="cs-CZ" dirty="0">
                <a:solidFill>
                  <a:schemeClr val="bg1"/>
                </a:solidFill>
              </a:endParaRPr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5148064" y="2446139"/>
              <a:ext cx="50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>
                  <a:solidFill>
                    <a:schemeClr val="bg1"/>
                  </a:solidFill>
                </a:rPr>
                <a:t>gel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-20950" y="0"/>
            <a:ext cx="91649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kern="0" dirty="0">
                <a:solidFill>
                  <a:schemeClr val="bg1"/>
                </a:solidFill>
              </a:rPr>
              <a:t>Temperature-responsive injectable polymers</a:t>
            </a:r>
          </a:p>
        </p:txBody>
      </p:sp>
    </p:spTree>
    <p:extLst>
      <p:ext uri="{BB962C8B-B14F-4D97-AF65-F5344CB8AC3E}">
        <p14:creationId xmlns:p14="http://schemas.microsoft.com/office/powerpoint/2010/main" val="111601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8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29306" y="0"/>
            <a:ext cx="8200293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cs-CZ" sz="2800" kern="0" dirty="0" smtClean="0"/>
              <a:t>Temperature-responsive injectable polymers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6214"/>
            <a:ext cx="3733800" cy="30133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9848660"/>
              </p:ext>
            </p:extLst>
          </p:nvPr>
        </p:nvGraphicFramePr>
        <p:xfrm>
          <a:off x="3279517" y="1521874"/>
          <a:ext cx="5864483" cy="4005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" name="List" r:id="rId5" imgW="5886450" imgH="4019431" progId="Excel.Sheet.8">
                  <p:embed/>
                </p:oleObj>
              </mc:Choice>
              <mc:Fallback>
                <p:oleObj name="List" r:id="rId5" imgW="5886450" imgH="4019431" progId="Excel.Sheet.8">
                  <p:embed/>
                  <p:pic>
                    <p:nvPicPr>
                      <p:cNvPr id="0" name="Picture 1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9517" y="1521874"/>
                        <a:ext cx="5864483" cy="400501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664" y="1550009"/>
            <a:ext cx="1369717" cy="2305051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TextovéPole 2"/>
          <p:cNvSpPr txBox="1"/>
          <p:nvPr/>
        </p:nvSpPr>
        <p:spPr>
          <a:xfrm>
            <a:off x="5236583" y="5720708"/>
            <a:ext cx="39074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FF0000"/>
                </a:solidFill>
              </a:rPr>
              <a:t>PhD</a:t>
            </a:r>
            <a:r>
              <a:rPr lang="en-US" sz="1600" dirty="0" smtClean="0">
                <a:solidFill>
                  <a:srgbClr val="FF0000"/>
                </a:solidFill>
              </a:rPr>
              <a:t>.</a:t>
            </a:r>
            <a:r>
              <a:rPr lang="cs-CZ" sz="1600" dirty="0" smtClean="0">
                <a:solidFill>
                  <a:srgbClr val="FF0000"/>
                </a:solidFill>
              </a:rPr>
              <a:t> students:	L. </a:t>
            </a:r>
            <a:r>
              <a:rPr lang="cs-CZ" sz="1600" dirty="0" err="1" smtClean="0">
                <a:solidFill>
                  <a:srgbClr val="FF0000"/>
                </a:solidFill>
              </a:rPr>
              <a:t>Michlovská</a:t>
            </a:r>
            <a:endParaRPr lang="cs-CZ" sz="1600" dirty="0">
              <a:solidFill>
                <a:srgbClr val="FF0000"/>
              </a:solidFill>
            </a:endParaRPr>
          </a:p>
          <a:p>
            <a:r>
              <a:rPr lang="cs-CZ" sz="1600" dirty="0" smtClean="0">
                <a:solidFill>
                  <a:srgbClr val="FF0000"/>
                </a:solidFill>
              </a:rPr>
              <a:t>		Z. Vyroubalová			I. </a:t>
            </a:r>
            <a:r>
              <a:rPr lang="cs-CZ" sz="1600" dirty="0" err="1" smtClean="0">
                <a:solidFill>
                  <a:srgbClr val="FF0000"/>
                </a:solidFill>
              </a:rPr>
              <a:t>Chamradová</a:t>
            </a:r>
            <a:endParaRPr lang="cs-CZ" sz="1600" dirty="0">
              <a:solidFill>
                <a:srgbClr val="FF000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406704"/>
            <a:ext cx="2649140" cy="24126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95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46" y="2225303"/>
            <a:ext cx="4103687" cy="3384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46" y="5178053"/>
            <a:ext cx="92233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431800" y="404813"/>
            <a:ext cx="575786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l" eaLnBrk="1" hangingPunct="1">
              <a:buFont typeface="Wingdings" pitchFamily="2" charset="2"/>
              <a:buNone/>
            </a:pPr>
            <a:endParaRPr lang="en-GB" sz="280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105150" y="6197891"/>
            <a:ext cx="4118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PhD student: I. </a:t>
            </a:r>
            <a:r>
              <a:rPr lang="cs-CZ" dirty="0" err="1" smtClean="0">
                <a:solidFill>
                  <a:srgbClr val="FF0000"/>
                </a:solidFill>
              </a:rPr>
              <a:t>Chamradová</a:t>
            </a:r>
            <a:endParaRPr lang="cs-CZ" dirty="0">
              <a:solidFill>
                <a:srgbClr val="FF0000"/>
              </a:solidFill>
            </a:endParaRPr>
          </a:p>
          <a:p>
            <a:r>
              <a:rPr lang="cs-CZ" dirty="0" smtClean="0">
                <a:solidFill>
                  <a:schemeClr val="bg1">
                    <a:lumMod val="50000"/>
                  </a:schemeClr>
                </a:solidFill>
              </a:rPr>
              <a:t>		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381645" y="5643324"/>
            <a:ext cx="386084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 smtClean="0"/>
              <a:t>TEM FEI </a:t>
            </a:r>
            <a:r>
              <a:rPr lang="cs-CZ" sz="1400" b="1" dirty="0" err="1"/>
              <a:t>Tecnai</a:t>
            </a:r>
            <a:r>
              <a:rPr lang="cs-CZ" sz="1400" b="1" dirty="0"/>
              <a:t> </a:t>
            </a:r>
            <a:r>
              <a:rPr lang="cs-CZ" sz="1400" b="1" dirty="0" err="1"/>
              <a:t>Sphera</a:t>
            </a:r>
            <a:r>
              <a:rPr lang="cs-CZ" sz="1400" b="1" dirty="0"/>
              <a:t> </a:t>
            </a:r>
            <a:r>
              <a:rPr lang="cs-CZ" sz="1400" b="1" dirty="0" smtClean="0"/>
              <a:t>20</a:t>
            </a:r>
            <a:endParaRPr lang="cs-CZ" sz="1400" b="1" dirty="0"/>
          </a:p>
          <a:p>
            <a:r>
              <a:rPr lang="en-US" sz="1400" dirty="0" err="1" smtClean="0"/>
              <a:t>Ing</a:t>
            </a:r>
            <a:r>
              <a:rPr lang="en-US" sz="1400" dirty="0" smtClean="0"/>
              <a:t>. </a:t>
            </a:r>
            <a:r>
              <a:rPr lang="en-US" sz="1400" dirty="0" err="1" smtClean="0"/>
              <a:t>Lubom</a:t>
            </a:r>
            <a:r>
              <a:rPr lang="cs-CZ" sz="1400" dirty="0" smtClean="0"/>
              <a:t>í</a:t>
            </a:r>
            <a:r>
              <a:rPr lang="en-US" sz="1400" dirty="0" smtClean="0"/>
              <a:t>r </a:t>
            </a:r>
            <a:r>
              <a:rPr lang="en-US" sz="1400" dirty="0" err="1" smtClean="0"/>
              <a:t>Kov</a:t>
            </a:r>
            <a:r>
              <a:rPr lang="cs-CZ" sz="1400" dirty="0" err="1" smtClean="0"/>
              <a:t>áč</a:t>
            </a:r>
            <a:r>
              <a:rPr lang="en-US" sz="1400" dirty="0" err="1" smtClean="0"/>
              <a:t>ik</a:t>
            </a:r>
            <a:r>
              <a:rPr lang="en-US" sz="1400" dirty="0" smtClean="0"/>
              <a:t>, Ph.D.                        </a:t>
            </a:r>
          </a:p>
          <a:p>
            <a:r>
              <a:rPr lang="en-US" sz="1400" dirty="0" smtClean="0"/>
              <a:t>Institute of Cellular Biology and Pathology        </a:t>
            </a:r>
          </a:p>
          <a:p>
            <a:r>
              <a:rPr lang="en-US" sz="1400" dirty="0" smtClean="0"/>
              <a:t>1st Faculty of Medicine, Charles University</a:t>
            </a:r>
          </a:p>
          <a:p>
            <a:r>
              <a:rPr lang="en-US" sz="1400" dirty="0" smtClean="0"/>
              <a:t>Prague</a:t>
            </a:r>
            <a:r>
              <a:rPr lang="cs-CZ" sz="1400" dirty="0" smtClean="0"/>
              <a:t>, </a:t>
            </a:r>
            <a:r>
              <a:rPr lang="en-US" sz="1400" dirty="0" smtClean="0"/>
              <a:t>Czech Republic</a:t>
            </a:r>
            <a:endParaRPr lang="cs-CZ" sz="1400" dirty="0"/>
          </a:p>
        </p:txBody>
      </p:sp>
      <p:cxnSp>
        <p:nvCxnSpPr>
          <p:cNvPr id="40" name="Přímá spojovací šipka 61"/>
          <p:cNvCxnSpPr/>
          <p:nvPr/>
        </p:nvCxnSpPr>
        <p:spPr>
          <a:xfrm>
            <a:off x="1639107" y="2997473"/>
            <a:ext cx="288925" cy="360362"/>
          </a:xfrm>
          <a:prstGeom prst="straightConnector1">
            <a:avLst/>
          </a:prstGeom>
          <a:ln w="222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ovéPole 63"/>
          <p:cNvSpPr txBox="1">
            <a:spLocks noChangeArrowheads="1"/>
          </p:cNvSpPr>
          <p:nvPr/>
        </p:nvSpPr>
        <p:spPr bwMode="auto">
          <a:xfrm>
            <a:off x="343707" y="2348185"/>
            <a:ext cx="25923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b="1" dirty="0" err="1"/>
              <a:t>sharp</a:t>
            </a:r>
            <a:r>
              <a:rPr lang="cs-CZ" b="1" dirty="0"/>
              <a:t> interface</a:t>
            </a:r>
          </a:p>
          <a:p>
            <a:pPr eaLnBrk="1" hangingPunct="1"/>
            <a:r>
              <a:rPr lang="cs-CZ" b="1" dirty="0" err="1"/>
              <a:t>without</a:t>
            </a:r>
            <a:r>
              <a:rPr lang="cs-CZ" b="1" dirty="0"/>
              <a:t> polymer </a:t>
            </a:r>
            <a:r>
              <a:rPr lang="cs-CZ" b="1" dirty="0" err="1"/>
              <a:t>shell</a:t>
            </a:r>
            <a:endParaRPr lang="cs-CZ" b="1" dirty="0"/>
          </a:p>
        </p:txBody>
      </p:sp>
      <p:sp>
        <p:nvSpPr>
          <p:cNvPr id="42" name="TextovéPole 11"/>
          <p:cNvSpPr txBox="1">
            <a:spLocks noChangeArrowheads="1"/>
          </p:cNvSpPr>
          <p:nvPr/>
        </p:nvSpPr>
        <p:spPr bwMode="auto">
          <a:xfrm>
            <a:off x="196014" y="1686167"/>
            <a:ext cx="41044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cs-CZ" sz="2000" dirty="0">
                <a:solidFill>
                  <a:schemeClr val="tx1"/>
                </a:solidFill>
              </a:rPr>
              <a:t>R</a:t>
            </a:r>
            <a:r>
              <a:rPr lang="cs-CZ" sz="2000" dirty="0" smtClean="0">
                <a:solidFill>
                  <a:schemeClr val="tx1"/>
                </a:solidFill>
              </a:rPr>
              <a:t>od-</a:t>
            </a:r>
            <a:r>
              <a:rPr lang="cs-CZ" sz="2000" dirty="0" err="1" smtClean="0">
                <a:solidFill>
                  <a:schemeClr val="tx1"/>
                </a:solidFill>
              </a:rPr>
              <a:t>like</a:t>
            </a:r>
            <a:r>
              <a:rPr lang="cs-CZ" sz="2000" dirty="0" smtClean="0">
                <a:solidFill>
                  <a:schemeClr val="tx1"/>
                </a:solidFill>
              </a:rPr>
              <a:t> HAP </a:t>
            </a:r>
            <a:r>
              <a:rPr lang="cs-CZ" sz="2000" dirty="0" err="1">
                <a:solidFill>
                  <a:schemeClr val="tx1"/>
                </a:solidFill>
              </a:rPr>
              <a:t>nanoparticles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" name="Obdélník 5"/>
          <p:cNvSpPr/>
          <p:nvPr/>
        </p:nvSpPr>
        <p:spPr>
          <a:xfrm>
            <a:off x="5985366" y="1474028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 smtClean="0"/>
              <a:t>inorganic</a:t>
            </a:r>
            <a:endParaRPr lang="cs-CZ" dirty="0"/>
          </a:p>
        </p:txBody>
      </p:sp>
      <p:grpSp>
        <p:nvGrpSpPr>
          <p:cNvPr id="2054" name="Skupina 2053"/>
          <p:cNvGrpSpPr/>
          <p:nvPr/>
        </p:nvGrpSpPr>
        <p:grpSpPr>
          <a:xfrm>
            <a:off x="4646976" y="1548087"/>
            <a:ext cx="4176713" cy="4581251"/>
            <a:chOff x="4646976" y="1548087"/>
            <a:chExt cx="4176713" cy="4581251"/>
          </a:xfrm>
        </p:grpSpPr>
        <p:pic>
          <p:nvPicPr>
            <p:cNvPr id="11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6976" y="2744788"/>
              <a:ext cx="4176713" cy="33845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5575" y="5697538"/>
              <a:ext cx="819150" cy="374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" name="Volný tvar 112"/>
            <p:cNvSpPr/>
            <p:nvPr/>
          </p:nvSpPr>
          <p:spPr>
            <a:xfrm>
              <a:off x="5792538" y="4545013"/>
              <a:ext cx="342900" cy="720725"/>
            </a:xfrm>
            <a:custGeom>
              <a:avLst/>
              <a:gdLst>
                <a:gd name="connsiteX0" fmla="*/ 312683 w 359979"/>
                <a:gd name="connsiteY0" fmla="*/ 0 h 588579"/>
                <a:gd name="connsiteX1" fmla="*/ 107731 w 359979"/>
                <a:gd name="connsiteY1" fmla="*/ 78828 h 588579"/>
                <a:gd name="connsiteX2" fmla="*/ 13138 w 359979"/>
                <a:gd name="connsiteY2" fmla="*/ 362607 h 588579"/>
                <a:gd name="connsiteX3" fmla="*/ 186559 w 359979"/>
                <a:gd name="connsiteY3" fmla="*/ 551793 h 588579"/>
                <a:gd name="connsiteX4" fmla="*/ 359979 w 359979"/>
                <a:gd name="connsiteY4" fmla="*/ 583324 h 588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979" h="588579">
                  <a:moveTo>
                    <a:pt x="312683" y="0"/>
                  </a:moveTo>
                  <a:cubicBezTo>
                    <a:pt x="235169" y="9197"/>
                    <a:pt x="157655" y="18394"/>
                    <a:pt x="107731" y="78828"/>
                  </a:cubicBezTo>
                  <a:cubicBezTo>
                    <a:pt x="57807" y="139262"/>
                    <a:pt x="0" y="283780"/>
                    <a:pt x="13138" y="362607"/>
                  </a:cubicBezTo>
                  <a:cubicBezTo>
                    <a:pt x="26276" y="441434"/>
                    <a:pt x="128752" y="515007"/>
                    <a:pt x="186559" y="551793"/>
                  </a:cubicBezTo>
                  <a:cubicBezTo>
                    <a:pt x="244366" y="588579"/>
                    <a:pt x="302172" y="585951"/>
                    <a:pt x="359979" y="583324"/>
                  </a:cubicBezTo>
                </a:path>
              </a:pathLst>
            </a:custGeom>
            <a:ln w="22225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14" name="Volný tvar 113"/>
            <p:cNvSpPr/>
            <p:nvPr/>
          </p:nvSpPr>
          <p:spPr>
            <a:xfrm>
              <a:off x="5559175" y="4257675"/>
              <a:ext cx="504825" cy="1223963"/>
            </a:xfrm>
            <a:custGeom>
              <a:avLst/>
              <a:gdLst>
                <a:gd name="connsiteX0" fmla="*/ 312683 w 359979"/>
                <a:gd name="connsiteY0" fmla="*/ 0 h 588579"/>
                <a:gd name="connsiteX1" fmla="*/ 107731 w 359979"/>
                <a:gd name="connsiteY1" fmla="*/ 78828 h 588579"/>
                <a:gd name="connsiteX2" fmla="*/ 13138 w 359979"/>
                <a:gd name="connsiteY2" fmla="*/ 362607 h 588579"/>
                <a:gd name="connsiteX3" fmla="*/ 186559 w 359979"/>
                <a:gd name="connsiteY3" fmla="*/ 551793 h 588579"/>
                <a:gd name="connsiteX4" fmla="*/ 359979 w 359979"/>
                <a:gd name="connsiteY4" fmla="*/ 583324 h 588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979" h="588579">
                  <a:moveTo>
                    <a:pt x="312683" y="0"/>
                  </a:moveTo>
                  <a:cubicBezTo>
                    <a:pt x="235169" y="9197"/>
                    <a:pt x="157655" y="18394"/>
                    <a:pt x="107731" y="78828"/>
                  </a:cubicBezTo>
                  <a:cubicBezTo>
                    <a:pt x="57807" y="139262"/>
                    <a:pt x="0" y="283780"/>
                    <a:pt x="13138" y="362607"/>
                  </a:cubicBezTo>
                  <a:cubicBezTo>
                    <a:pt x="26276" y="441434"/>
                    <a:pt x="128752" y="515007"/>
                    <a:pt x="186559" y="551793"/>
                  </a:cubicBezTo>
                  <a:cubicBezTo>
                    <a:pt x="244366" y="588579"/>
                    <a:pt x="302172" y="585951"/>
                    <a:pt x="359979" y="583324"/>
                  </a:cubicBezTo>
                </a:path>
              </a:pathLst>
            </a:custGeom>
            <a:ln w="254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15" name="TextovéPole 59"/>
            <p:cNvSpPr txBox="1">
              <a:spLocks noChangeArrowheads="1"/>
            </p:cNvSpPr>
            <p:nvPr/>
          </p:nvSpPr>
          <p:spPr bwMode="auto">
            <a:xfrm>
              <a:off x="4882708" y="4360863"/>
              <a:ext cx="720725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cs-CZ" b="1" dirty="0"/>
                <a:t>8 </a:t>
              </a:r>
              <a:r>
                <a:rPr lang="cs-CZ" b="1" dirty="0" err="1"/>
                <a:t>nm</a:t>
              </a:r>
              <a:endParaRPr lang="cs-CZ" b="1" dirty="0"/>
            </a:p>
          </p:txBody>
        </p:sp>
        <p:cxnSp>
          <p:nvCxnSpPr>
            <p:cNvPr id="100" name="Přímá spojovací šipka 15"/>
            <p:cNvCxnSpPr/>
            <p:nvPr/>
          </p:nvCxnSpPr>
          <p:spPr>
            <a:xfrm>
              <a:off x="5603433" y="2744788"/>
              <a:ext cx="189105" cy="1908348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>
                  <a:lumMod val="85000"/>
                </a:schemeClr>
              </a:solidFill>
              <a:prstDash val="solid"/>
              <a:tailEnd type="arrow"/>
            </a:ln>
            <a:effectLst/>
          </p:spPr>
        </p:cxnSp>
        <p:sp>
          <p:nvSpPr>
            <p:cNvPr id="102" name="Elipsa 28"/>
            <p:cNvSpPr/>
            <p:nvPr/>
          </p:nvSpPr>
          <p:spPr>
            <a:xfrm>
              <a:off x="6197247" y="1843360"/>
              <a:ext cx="792163" cy="504825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cxnSp>
          <p:nvCxnSpPr>
            <p:cNvPr id="103" name="Přímá spojovací šipka 29"/>
            <p:cNvCxnSpPr>
              <a:stCxn id="102" idx="4"/>
            </p:cNvCxnSpPr>
            <p:nvPr/>
          </p:nvCxnSpPr>
          <p:spPr>
            <a:xfrm flipH="1">
              <a:off x="6197247" y="2348185"/>
              <a:ext cx="396082" cy="2521471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>
                  <a:lumMod val="75000"/>
                </a:schemeClr>
              </a:solidFill>
              <a:prstDash val="solid"/>
              <a:tailEnd type="arrow"/>
            </a:ln>
            <a:effectLst/>
          </p:spPr>
        </p:cxnSp>
        <p:sp>
          <p:nvSpPr>
            <p:cNvPr id="105" name="Elipsa 28"/>
            <p:cNvSpPr/>
            <p:nvPr/>
          </p:nvSpPr>
          <p:spPr>
            <a:xfrm>
              <a:off x="5163093" y="2194418"/>
              <a:ext cx="792163" cy="50482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98" name="TextovéPole 10"/>
            <p:cNvSpPr txBox="1">
              <a:spLocks noChangeArrowheads="1"/>
            </p:cNvSpPr>
            <p:nvPr/>
          </p:nvSpPr>
          <p:spPr bwMode="auto">
            <a:xfrm>
              <a:off x="6168421" y="1886222"/>
              <a:ext cx="2089150" cy="461963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2400" b="1" i="0" u="none" strike="noStrike" kern="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Arial" charset="0"/>
                  <a:cs typeface="Arial" charset="0"/>
                </a:rPr>
                <a:t>core</a:t>
              </a:r>
              <a:r>
                <a:rPr kumimoji="0" lang="cs-CZ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 </a:t>
              </a:r>
            </a:p>
          </p:txBody>
        </p:sp>
        <p:sp>
          <p:nvSpPr>
            <p:cNvPr id="116" name="TextovéPole 10"/>
            <p:cNvSpPr txBox="1">
              <a:spLocks noChangeArrowheads="1"/>
            </p:cNvSpPr>
            <p:nvPr/>
          </p:nvSpPr>
          <p:spPr bwMode="auto">
            <a:xfrm>
              <a:off x="5102482" y="2227611"/>
              <a:ext cx="961518" cy="4619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2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shell</a:t>
              </a:r>
              <a:r>
                <a:rPr kumimoji="0" lang="cs-CZ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 </a:t>
              </a:r>
            </a:p>
          </p:txBody>
        </p:sp>
        <p:sp>
          <p:nvSpPr>
            <p:cNvPr id="118" name="Obdélník 117"/>
            <p:cNvSpPr/>
            <p:nvPr/>
          </p:nvSpPr>
          <p:spPr>
            <a:xfrm>
              <a:off x="5024847" y="1548087"/>
              <a:ext cx="97975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dirty="0" smtClean="0"/>
                <a:t>„</a:t>
              </a:r>
              <a:r>
                <a:rPr lang="cs-CZ" dirty="0" err="1" smtClean="0"/>
                <a:t>smart</a:t>
              </a:r>
              <a:r>
                <a:rPr lang="cs-CZ" dirty="0" smtClean="0"/>
                <a:t>“ </a:t>
              </a:r>
            </a:p>
            <a:p>
              <a:r>
                <a:rPr lang="cs-CZ" dirty="0" err="1" smtClean="0"/>
                <a:t>organic</a:t>
              </a:r>
              <a:endParaRPr lang="cs-CZ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-32500" y="-964"/>
            <a:ext cx="9256372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009999"/>
              </a:buClr>
              <a:buSzPct val="80000"/>
              <a:buFont typeface="Wingdings" pitchFamily="2" charset="2"/>
              <a:buNone/>
              <a:defRPr/>
            </a:pPr>
            <a:r>
              <a:rPr lang="en-US" sz="23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Core shell nanoparticles based on </a:t>
            </a:r>
            <a:r>
              <a:rPr lang="en-US" sz="23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Synthesis </a:t>
            </a:r>
            <a:r>
              <a:rPr lang="en-US" sz="23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nanocomposite</a:t>
            </a:r>
            <a:r>
              <a:rPr lang="en-US" sz="23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cs-CZ" sz="23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26" name="Skupina 19"/>
          <p:cNvGrpSpPr>
            <a:grpSpLocks noChangeAspect="1"/>
          </p:cNvGrpSpPr>
          <p:nvPr/>
        </p:nvGrpSpPr>
        <p:grpSpPr bwMode="auto">
          <a:xfrm>
            <a:off x="792581" y="2446830"/>
            <a:ext cx="3322220" cy="4074226"/>
            <a:chOff x="-1647045" y="914864"/>
            <a:chExt cx="3810003" cy="4952536"/>
          </a:xfrm>
        </p:grpSpPr>
        <p:sp>
          <p:nvSpPr>
            <p:cNvPr id="27" name="Obdélník 17"/>
            <p:cNvSpPr>
              <a:spLocks noChangeArrowheads="1"/>
            </p:cNvSpPr>
            <p:nvPr/>
          </p:nvSpPr>
          <p:spPr bwMode="auto">
            <a:xfrm>
              <a:off x="-1647045" y="914864"/>
              <a:ext cx="3810003" cy="4952536"/>
            </a:xfrm>
            <a:prstGeom prst="rect">
              <a:avLst/>
            </a:prstGeom>
            <a:solidFill>
              <a:srgbClr val="E9F4F5"/>
            </a:solidFill>
            <a:ln w="6350" algn="ctr">
              <a:solidFill>
                <a:srgbClr val="003366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800" b="0">
                <a:solidFill>
                  <a:schemeClr val="lt1"/>
                </a:solidFill>
                <a:latin typeface="+mn-lt"/>
              </a:endParaRPr>
            </a:p>
          </p:txBody>
        </p:sp>
        <p:pic>
          <p:nvPicPr>
            <p:cNvPr id="28" name="Picture 21" descr="zlomena kos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3882" y="1252951"/>
              <a:ext cx="3352181" cy="4322618"/>
            </a:xfrm>
            <a:prstGeom prst="rect">
              <a:avLst/>
            </a:prstGeom>
            <a:noFill/>
            <a:ln w="6350">
              <a:solidFill>
                <a:srgbClr val="0033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2416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-37514" y="0"/>
            <a:ext cx="903649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009999"/>
              </a:buClr>
              <a:buSzPct val="80000"/>
              <a:buFont typeface="Wingdings" pitchFamily="2" charset="2"/>
              <a:buNone/>
              <a:defRPr/>
            </a:pPr>
            <a:r>
              <a:rPr lang="en-US" sz="28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Core shell nanoparticles based on natural biopolymer</a:t>
            </a:r>
            <a:endParaRPr lang="cs-CZ" sz="2800" b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3" descr="Fig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5601" y="1447800"/>
            <a:ext cx="5325800" cy="3810000"/>
          </a:xfrm>
          <a:prstGeom prst="rect">
            <a:avLst/>
          </a:prstGeom>
          <a:noFill/>
          <a:ln w="28575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4099" name="Picture 3" descr="E:\All Figures of my thesis\All Figures\Chapter 5\Figure 5.1 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99" y="1447800"/>
            <a:ext cx="7767601" cy="54102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99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36523"/>
            <a:ext cx="903649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009999"/>
              </a:buClr>
              <a:buSzPct val="80000"/>
              <a:buFont typeface="Wingdings" pitchFamily="2" charset="2"/>
              <a:buNone/>
              <a:defRPr/>
            </a:pPr>
            <a:r>
              <a:rPr lang="en-US" sz="28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Application of core shell nanoparticles</a:t>
            </a:r>
            <a:endParaRPr lang="cs-CZ" sz="2800" b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9394" name="Picture 2" descr="C:\Users\user\Desktop\SEM OF CORE SHELL 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3" y="1308830"/>
            <a:ext cx="9091428" cy="346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lUNDEARING 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37" y="2063042"/>
            <a:ext cx="6019800" cy="479495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87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2"/>
          <p:cNvSpPr txBox="1"/>
          <p:nvPr/>
        </p:nvSpPr>
        <p:spPr>
          <a:xfrm>
            <a:off x="3737205" y="6497034"/>
            <a:ext cx="5402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</a:rPr>
              <a:t>R.M.Abdel-Rahman , A.M. Abdel-Mohsen,  Lucy Vojtova, J. Jancar, under publication </a:t>
            </a:r>
            <a:r>
              <a:rPr lang="cs-CZ" dirty="0" smtClean="0">
                <a:solidFill>
                  <a:schemeClr val="bg1">
                    <a:lumMod val="50000"/>
                  </a:schemeClr>
                </a:solidFill>
              </a:rPr>
              <a:t>		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0418" name="Picture 55" descr="C:\Users\سم\Desktop\2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02" y="1447800"/>
            <a:ext cx="7349902" cy="3490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C:\Users\user\Desktop\nonwoven fabrics 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496" y="3276600"/>
            <a:ext cx="6096000" cy="319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0" y="36523"/>
            <a:ext cx="9144000" cy="584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009999"/>
              </a:buClr>
              <a:buSzPct val="80000"/>
              <a:buFont typeface="Wingdings" pitchFamily="2" charset="2"/>
              <a:buNone/>
              <a:defRPr/>
            </a:pPr>
            <a:r>
              <a:rPr lang="en-US" sz="32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Application of natural polymer from animal source</a:t>
            </a:r>
            <a:endParaRPr lang="cs-CZ" sz="3200" b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79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zentace_CEITEC_TEMPLATE_CZ">
  <a:themeElements>
    <a:clrScheme name="CEITEC_sablona-prezentace_CZ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EITEC_sablona-prezentace_CZ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EITEC_sablona-prezentace_CZ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ITEC_sablona-prezentace_CZ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ITEC_sablona-prezentace_CZ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ITEC_sablona-prezentace_CZ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ITEC_sablona-prezentace_CZ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ITEC_sablona-prezentace_CZ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Prezentace_CEITEC_TEMPLATE_CZ">
  <a:themeElements>
    <a:clrScheme name="CEITEC_sablona-prezentace_CZ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EITEC_sablona-prezentace_CZ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EITEC_sablona-prezentace_CZ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ITEC_sablona-prezentace_CZ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ITEC_sablona-prezentace_CZ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ITEC_sablona-prezentace_CZ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ITEC_sablona-prezentace_CZ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ITEC_sablona-prezentace_CZ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Prezentace_CEITEC_TEMPLATE_CZ">
  <a:themeElements>
    <a:clrScheme name="CEITEC_sablona-prezentace_CZ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EITEC_sablona-prezentace_CZ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EITEC_sablona-prezentace_CZ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ITEC_sablona-prezentace_CZ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ITEC_sablona-prezentace_CZ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ITEC_sablona-prezentace_CZ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ITEC_sablona-prezentace_CZ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ITEC_sablona-prezentace_CZ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Orbit</Template>
  <TotalTime>12615</TotalTime>
  <Words>559</Words>
  <Application>Microsoft Office PowerPoint</Application>
  <PresentationFormat>On-screen Show (4:3)</PresentationFormat>
  <Paragraphs>130</Paragraphs>
  <Slides>20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Prezentace_CEITEC_TEMPLATE_CZ</vt:lpstr>
      <vt:lpstr>1_Prezentace_CEITEC_TEMPLATE_CZ</vt:lpstr>
      <vt:lpstr>2_Prezentace_CEITEC_TEMPLATE_CZ</vt:lpstr>
      <vt:lpstr>List</vt:lpstr>
      <vt:lpstr>Picture</vt:lpstr>
      <vt:lpstr>Smart Polymers for Different Medical Applications </vt:lpstr>
      <vt:lpstr>PowerPoint Presentation</vt:lpstr>
      <vt:lpstr>PowerPoint Presentation</vt:lpstr>
      <vt:lpstr>Definition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Biopolymer Scaffolds for Tissue Engineering </vt:lpstr>
      <vt:lpstr>PowerPoint Presentation</vt:lpstr>
      <vt:lpstr>Segmental Fracture of Femural Bone Preclinical Testing, RTG, CT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VUT v Brne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Biomateriály</dc:title>
  <dc:creator>jancar</dc:creator>
  <cp:lastModifiedBy>user</cp:lastModifiedBy>
  <cp:revision>761</cp:revision>
  <dcterms:created xsi:type="dcterms:W3CDTF">2004-11-20T13:32:54Z</dcterms:created>
  <dcterms:modified xsi:type="dcterms:W3CDTF">2013-11-07T10:06:29Z</dcterms:modified>
</cp:coreProperties>
</file>